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2" r:id="rId1"/>
  </p:sldMasterIdLst>
  <p:notesMasterIdLst>
    <p:notesMasterId r:id="rId22"/>
  </p:notesMasterIdLst>
  <p:handoutMasterIdLst>
    <p:handoutMasterId r:id="rId23"/>
  </p:handoutMasterIdLst>
  <p:sldIdLst>
    <p:sldId id="258" r:id="rId2"/>
    <p:sldId id="259" r:id="rId3"/>
    <p:sldId id="260" r:id="rId4"/>
    <p:sldId id="284" r:id="rId5"/>
    <p:sldId id="263" r:id="rId6"/>
    <p:sldId id="281" r:id="rId7"/>
    <p:sldId id="277" r:id="rId8"/>
    <p:sldId id="264" r:id="rId9"/>
    <p:sldId id="266" r:id="rId10"/>
    <p:sldId id="280" r:id="rId11"/>
    <p:sldId id="283" r:id="rId12"/>
    <p:sldId id="273" r:id="rId13"/>
    <p:sldId id="268" r:id="rId14"/>
    <p:sldId id="282" r:id="rId15"/>
    <p:sldId id="265" r:id="rId16"/>
    <p:sldId id="271" r:id="rId17"/>
    <p:sldId id="279" r:id="rId18"/>
    <p:sldId id="269" r:id="rId19"/>
    <p:sldId id="272" r:id="rId20"/>
    <p:sldId id="286" r:id="rId21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8AF3"/>
    <a:srgbClr val="E835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520"/>
    <p:restoredTop sz="86352"/>
  </p:normalViewPr>
  <p:slideViewPr>
    <p:cSldViewPr snapToGrid="0" snapToObjects="1" showGuides="1">
      <p:cViewPr varScale="1">
        <p:scale>
          <a:sx n="95" d="100"/>
          <a:sy n="95" d="100"/>
        </p:scale>
        <p:origin x="208" y="4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3E0C43-820E-42CF-B8C2-8C284C6B6BE6}" type="doc">
      <dgm:prSet loTypeId="urn:microsoft.com/office/officeart/2018/2/layout/IconVerticalSolidList" loCatId="icon" qsTypeId="urn:microsoft.com/office/officeart/2005/8/quickstyle/simple4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EED9BC93-ACAE-44A5-B57F-65891FF6A68D}">
      <dgm:prSet/>
      <dgm:spPr/>
      <dgm:t>
        <a:bodyPr/>
        <a:lstStyle/>
        <a:p>
          <a:pPr>
            <a:lnSpc>
              <a:spcPct val="100000"/>
            </a:lnSpc>
          </a:pPr>
          <a:r>
            <a:rPr lang="es-ES_tradnl" dirty="0"/>
            <a:t>Relevancia</a:t>
          </a:r>
          <a:endParaRPr lang="en-US" dirty="0"/>
        </a:p>
      </dgm:t>
    </dgm:pt>
    <dgm:pt modelId="{115161AE-E681-4EE9-857C-CF4324DF6386}" type="parTrans" cxnId="{78B56F65-14D0-4164-9E18-508F4DE97722}">
      <dgm:prSet/>
      <dgm:spPr/>
      <dgm:t>
        <a:bodyPr/>
        <a:lstStyle/>
        <a:p>
          <a:endParaRPr lang="en-US"/>
        </a:p>
      </dgm:t>
    </dgm:pt>
    <dgm:pt modelId="{D2230293-E530-4DDE-B00F-3545A78ED328}" type="sibTrans" cxnId="{78B56F65-14D0-4164-9E18-508F4DE97722}">
      <dgm:prSet/>
      <dgm:spPr/>
      <dgm:t>
        <a:bodyPr/>
        <a:lstStyle/>
        <a:p>
          <a:endParaRPr lang="en-US"/>
        </a:p>
      </dgm:t>
    </dgm:pt>
    <dgm:pt modelId="{5E63482A-F254-46F6-84F6-24622AEE4AC5}">
      <dgm:prSet/>
      <dgm:spPr/>
      <dgm:t>
        <a:bodyPr/>
        <a:lstStyle/>
        <a:p>
          <a:pPr>
            <a:lnSpc>
              <a:spcPct val="100000"/>
            </a:lnSpc>
          </a:pPr>
          <a:r>
            <a:rPr lang="es-ES_tradnl"/>
            <a:t>Pertinencia</a:t>
          </a:r>
          <a:endParaRPr lang="en-US"/>
        </a:p>
      </dgm:t>
    </dgm:pt>
    <dgm:pt modelId="{518B5B49-C89C-4E43-922A-371E718C3047}" type="parTrans" cxnId="{7B800484-BAA0-4CF8-AE5D-D7A1642D8C96}">
      <dgm:prSet/>
      <dgm:spPr/>
      <dgm:t>
        <a:bodyPr/>
        <a:lstStyle/>
        <a:p>
          <a:endParaRPr lang="en-US"/>
        </a:p>
      </dgm:t>
    </dgm:pt>
    <dgm:pt modelId="{FFBB3861-9EC8-495F-8FC2-634F4FFFF623}" type="sibTrans" cxnId="{7B800484-BAA0-4CF8-AE5D-D7A1642D8C96}">
      <dgm:prSet/>
      <dgm:spPr/>
      <dgm:t>
        <a:bodyPr/>
        <a:lstStyle/>
        <a:p>
          <a:endParaRPr lang="en-US"/>
        </a:p>
      </dgm:t>
    </dgm:pt>
    <dgm:pt modelId="{14B6D63C-6159-47FC-A1FD-471F205E9AD4}">
      <dgm:prSet/>
      <dgm:spPr/>
      <dgm:t>
        <a:bodyPr/>
        <a:lstStyle/>
        <a:p>
          <a:pPr>
            <a:lnSpc>
              <a:spcPct val="100000"/>
            </a:lnSpc>
          </a:pPr>
          <a:r>
            <a:rPr lang="es-ES_tradnl"/>
            <a:t>Eficacia</a:t>
          </a:r>
          <a:endParaRPr lang="en-US"/>
        </a:p>
      </dgm:t>
    </dgm:pt>
    <dgm:pt modelId="{44C0E102-7278-4BEE-AA1E-C9799EA9DDE8}" type="parTrans" cxnId="{FED37F30-9813-4A26-9A76-913413F3DEFE}">
      <dgm:prSet/>
      <dgm:spPr/>
      <dgm:t>
        <a:bodyPr/>
        <a:lstStyle/>
        <a:p>
          <a:endParaRPr lang="en-US"/>
        </a:p>
      </dgm:t>
    </dgm:pt>
    <dgm:pt modelId="{3945DF2C-3E04-4ECA-A7F8-E01EF4503421}" type="sibTrans" cxnId="{FED37F30-9813-4A26-9A76-913413F3DEFE}">
      <dgm:prSet/>
      <dgm:spPr/>
      <dgm:t>
        <a:bodyPr/>
        <a:lstStyle/>
        <a:p>
          <a:endParaRPr lang="en-US"/>
        </a:p>
      </dgm:t>
    </dgm:pt>
    <dgm:pt modelId="{E9AA9E39-CD8E-4E14-A69E-8B2938677475}">
      <dgm:prSet/>
      <dgm:spPr/>
      <dgm:t>
        <a:bodyPr/>
        <a:lstStyle/>
        <a:p>
          <a:pPr>
            <a:lnSpc>
              <a:spcPct val="100000"/>
            </a:lnSpc>
          </a:pPr>
          <a:r>
            <a:rPr lang="es-ES_tradnl" dirty="0"/>
            <a:t>Sustentabilidad</a:t>
          </a:r>
          <a:endParaRPr lang="en-US" dirty="0"/>
        </a:p>
      </dgm:t>
    </dgm:pt>
    <dgm:pt modelId="{981B1059-80EA-446B-BA87-F97A015F07C6}" type="parTrans" cxnId="{F1B9D703-7B8C-4B1E-B8DF-99AA19737FE0}">
      <dgm:prSet/>
      <dgm:spPr/>
      <dgm:t>
        <a:bodyPr/>
        <a:lstStyle/>
        <a:p>
          <a:endParaRPr lang="en-US"/>
        </a:p>
      </dgm:t>
    </dgm:pt>
    <dgm:pt modelId="{ED5C0D87-94D3-47B8-8462-388DBC77A2D6}" type="sibTrans" cxnId="{F1B9D703-7B8C-4B1E-B8DF-99AA19737FE0}">
      <dgm:prSet/>
      <dgm:spPr/>
      <dgm:t>
        <a:bodyPr/>
        <a:lstStyle/>
        <a:p>
          <a:endParaRPr lang="en-US"/>
        </a:p>
      </dgm:t>
    </dgm:pt>
    <dgm:pt modelId="{77BFF45F-76C6-4701-A44F-4E825D8AAA27}" type="pres">
      <dgm:prSet presAssocID="{E93E0C43-820E-42CF-B8C2-8C284C6B6BE6}" presName="root" presStyleCnt="0">
        <dgm:presLayoutVars>
          <dgm:dir/>
          <dgm:resizeHandles val="exact"/>
        </dgm:presLayoutVars>
      </dgm:prSet>
      <dgm:spPr/>
    </dgm:pt>
    <dgm:pt modelId="{5AC20D45-C72E-49CD-9D60-42F3D1022B5F}" type="pres">
      <dgm:prSet presAssocID="{EED9BC93-ACAE-44A5-B57F-65891FF6A68D}" presName="compNode" presStyleCnt="0"/>
      <dgm:spPr/>
    </dgm:pt>
    <dgm:pt modelId="{3EB6DE11-40D6-4D79-AC18-8E34149A48FC}" type="pres">
      <dgm:prSet presAssocID="{EED9BC93-ACAE-44A5-B57F-65891FF6A68D}" presName="bgRect" presStyleLbl="bgShp" presStyleIdx="0" presStyleCnt="4"/>
      <dgm:spPr/>
    </dgm:pt>
    <dgm:pt modelId="{1D3C901E-26D1-420B-BA82-0C686F353D63}" type="pres">
      <dgm:prSet presAssocID="{EED9BC93-ACAE-44A5-B57F-65891FF6A68D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824715C8-0AA3-40F8-8F8E-07BABA34D088}" type="pres">
      <dgm:prSet presAssocID="{EED9BC93-ACAE-44A5-B57F-65891FF6A68D}" presName="spaceRect" presStyleCnt="0"/>
      <dgm:spPr/>
    </dgm:pt>
    <dgm:pt modelId="{E1D127D3-5DA8-4450-AD03-69A41191D028}" type="pres">
      <dgm:prSet presAssocID="{EED9BC93-ACAE-44A5-B57F-65891FF6A68D}" presName="parTx" presStyleLbl="revTx" presStyleIdx="0" presStyleCnt="4">
        <dgm:presLayoutVars>
          <dgm:chMax val="0"/>
          <dgm:chPref val="0"/>
        </dgm:presLayoutVars>
      </dgm:prSet>
      <dgm:spPr/>
    </dgm:pt>
    <dgm:pt modelId="{BE4BB40A-B410-403F-8642-5AD8A406C1FD}" type="pres">
      <dgm:prSet presAssocID="{D2230293-E530-4DDE-B00F-3545A78ED328}" presName="sibTrans" presStyleCnt="0"/>
      <dgm:spPr/>
    </dgm:pt>
    <dgm:pt modelId="{3BD694DD-E04C-46DF-8453-518634674EFE}" type="pres">
      <dgm:prSet presAssocID="{5E63482A-F254-46F6-84F6-24622AEE4AC5}" presName="compNode" presStyleCnt="0"/>
      <dgm:spPr/>
    </dgm:pt>
    <dgm:pt modelId="{C92A111E-F0FF-46E1-ACF7-887327BD84A6}" type="pres">
      <dgm:prSet presAssocID="{5E63482A-F254-46F6-84F6-24622AEE4AC5}" presName="bgRect" presStyleLbl="bgShp" presStyleIdx="1" presStyleCnt="4"/>
      <dgm:spPr/>
    </dgm:pt>
    <dgm:pt modelId="{794CAE38-9247-4A86-B5DE-8FC371FD329E}" type="pres">
      <dgm:prSet presAssocID="{5E63482A-F254-46F6-84F6-24622AEE4AC5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Question mark"/>
        </a:ext>
      </dgm:extLst>
    </dgm:pt>
    <dgm:pt modelId="{44B81BF9-2DFB-448F-8EA9-5C26D58BFE14}" type="pres">
      <dgm:prSet presAssocID="{5E63482A-F254-46F6-84F6-24622AEE4AC5}" presName="spaceRect" presStyleCnt="0"/>
      <dgm:spPr/>
    </dgm:pt>
    <dgm:pt modelId="{C65C48DE-FD5A-4A60-B4A5-A0881EDED85E}" type="pres">
      <dgm:prSet presAssocID="{5E63482A-F254-46F6-84F6-24622AEE4AC5}" presName="parTx" presStyleLbl="revTx" presStyleIdx="1" presStyleCnt="4">
        <dgm:presLayoutVars>
          <dgm:chMax val="0"/>
          <dgm:chPref val="0"/>
        </dgm:presLayoutVars>
      </dgm:prSet>
      <dgm:spPr/>
    </dgm:pt>
    <dgm:pt modelId="{3BA326FA-2AB5-4E07-B2F5-D9BE2182DDE6}" type="pres">
      <dgm:prSet presAssocID="{FFBB3861-9EC8-495F-8FC2-634F4FFFF623}" presName="sibTrans" presStyleCnt="0"/>
      <dgm:spPr/>
    </dgm:pt>
    <dgm:pt modelId="{417BE8A5-819E-45EF-861F-BCA86F4F83A8}" type="pres">
      <dgm:prSet presAssocID="{14B6D63C-6159-47FC-A1FD-471F205E9AD4}" presName="compNode" presStyleCnt="0"/>
      <dgm:spPr/>
    </dgm:pt>
    <dgm:pt modelId="{FD122C5C-EBF3-43A0-821D-7AFE3CD523B7}" type="pres">
      <dgm:prSet presAssocID="{14B6D63C-6159-47FC-A1FD-471F205E9AD4}" presName="bgRect" presStyleLbl="bgShp" presStyleIdx="2" presStyleCnt="4"/>
      <dgm:spPr/>
    </dgm:pt>
    <dgm:pt modelId="{39EB835A-5F12-440D-B25E-046FC652AB31}" type="pres">
      <dgm:prSet presAssocID="{14B6D63C-6159-47FC-A1FD-471F205E9AD4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0EDD2D99-E72C-4A14-8DBF-BAE4C11E0A63}" type="pres">
      <dgm:prSet presAssocID="{14B6D63C-6159-47FC-A1FD-471F205E9AD4}" presName="spaceRect" presStyleCnt="0"/>
      <dgm:spPr/>
    </dgm:pt>
    <dgm:pt modelId="{BABA33C9-884B-474F-BECE-C6486F7744F6}" type="pres">
      <dgm:prSet presAssocID="{14B6D63C-6159-47FC-A1FD-471F205E9AD4}" presName="parTx" presStyleLbl="revTx" presStyleIdx="2" presStyleCnt="4">
        <dgm:presLayoutVars>
          <dgm:chMax val="0"/>
          <dgm:chPref val="0"/>
        </dgm:presLayoutVars>
      </dgm:prSet>
      <dgm:spPr/>
    </dgm:pt>
    <dgm:pt modelId="{E360A1E0-1EFA-4CF4-B6E3-F933B7EF430C}" type="pres">
      <dgm:prSet presAssocID="{3945DF2C-3E04-4ECA-A7F8-E01EF4503421}" presName="sibTrans" presStyleCnt="0"/>
      <dgm:spPr/>
    </dgm:pt>
    <dgm:pt modelId="{BAF91B7D-E2FE-4D7F-986A-C9D98C1B101A}" type="pres">
      <dgm:prSet presAssocID="{E9AA9E39-CD8E-4E14-A69E-8B2938677475}" presName="compNode" presStyleCnt="0"/>
      <dgm:spPr/>
    </dgm:pt>
    <dgm:pt modelId="{5A717119-3A15-4BB0-9A3C-D07FFEEB996C}" type="pres">
      <dgm:prSet presAssocID="{E9AA9E39-CD8E-4E14-A69E-8B2938677475}" presName="bgRect" presStyleLbl="bgShp" presStyleIdx="3" presStyleCnt="4"/>
      <dgm:spPr/>
    </dgm:pt>
    <dgm:pt modelId="{A2072EBD-4F35-480F-B300-168242F7886C}" type="pres">
      <dgm:prSet presAssocID="{E9AA9E39-CD8E-4E14-A69E-8B2938677475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ustainability"/>
        </a:ext>
      </dgm:extLst>
    </dgm:pt>
    <dgm:pt modelId="{AE6D1209-BD05-4788-9748-0ADCEFF4E35B}" type="pres">
      <dgm:prSet presAssocID="{E9AA9E39-CD8E-4E14-A69E-8B2938677475}" presName="spaceRect" presStyleCnt="0"/>
      <dgm:spPr/>
    </dgm:pt>
    <dgm:pt modelId="{69F9A1A2-FF3A-48C6-99FA-C403A7953EB3}" type="pres">
      <dgm:prSet presAssocID="{E9AA9E39-CD8E-4E14-A69E-8B2938677475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F1B9D703-7B8C-4B1E-B8DF-99AA19737FE0}" srcId="{E93E0C43-820E-42CF-B8C2-8C284C6B6BE6}" destId="{E9AA9E39-CD8E-4E14-A69E-8B2938677475}" srcOrd="3" destOrd="0" parTransId="{981B1059-80EA-446B-BA87-F97A015F07C6}" sibTransId="{ED5C0D87-94D3-47B8-8462-388DBC77A2D6}"/>
    <dgm:cxn modelId="{8BA1BE1E-1AAD-9440-96EE-25E0E0C6675E}" type="presOf" srcId="{EED9BC93-ACAE-44A5-B57F-65891FF6A68D}" destId="{E1D127D3-5DA8-4450-AD03-69A41191D028}" srcOrd="0" destOrd="0" presId="urn:microsoft.com/office/officeart/2018/2/layout/IconVerticalSolidList"/>
    <dgm:cxn modelId="{FED37F30-9813-4A26-9A76-913413F3DEFE}" srcId="{E93E0C43-820E-42CF-B8C2-8C284C6B6BE6}" destId="{14B6D63C-6159-47FC-A1FD-471F205E9AD4}" srcOrd="2" destOrd="0" parTransId="{44C0E102-7278-4BEE-AA1E-C9799EA9DDE8}" sibTransId="{3945DF2C-3E04-4ECA-A7F8-E01EF4503421}"/>
    <dgm:cxn modelId="{E8C6BB40-53C6-D24A-B29B-A16F36DAB1F0}" type="presOf" srcId="{14B6D63C-6159-47FC-A1FD-471F205E9AD4}" destId="{BABA33C9-884B-474F-BECE-C6486F7744F6}" srcOrd="0" destOrd="0" presId="urn:microsoft.com/office/officeart/2018/2/layout/IconVerticalSolidList"/>
    <dgm:cxn modelId="{78B56F65-14D0-4164-9E18-508F4DE97722}" srcId="{E93E0C43-820E-42CF-B8C2-8C284C6B6BE6}" destId="{EED9BC93-ACAE-44A5-B57F-65891FF6A68D}" srcOrd="0" destOrd="0" parTransId="{115161AE-E681-4EE9-857C-CF4324DF6386}" sibTransId="{D2230293-E530-4DDE-B00F-3545A78ED328}"/>
    <dgm:cxn modelId="{890B4573-E9D1-8545-BCA0-905AF19ADFFD}" type="presOf" srcId="{E9AA9E39-CD8E-4E14-A69E-8B2938677475}" destId="{69F9A1A2-FF3A-48C6-99FA-C403A7953EB3}" srcOrd="0" destOrd="0" presId="urn:microsoft.com/office/officeart/2018/2/layout/IconVerticalSolidList"/>
    <dgm:cxn modelId="{7B800484-BAA0-4CF8-AE5D-D7A1642D8C96}" srcId="{E93E0C43-820E-42CF-B8C2-8C284C6B6BE6}" destId="{5E63482A-F254-46F6-84F6-24622AEE4AC5}" srcOrd="1" destOrd="0" parTransId="{518B5B49-C89C-4E43-922A-371E718C3047}" sibTransId="{FFBB3861-9EC8-495F-8FC2-634F4FFFF623}"/>
    <dgm:cxn modelId="{FDCBC0FA-28CD-9B4D-876B-1E1424DBEB20}" type="presOf" srcId="{E93E0C43-820E-42CF-B8C2-8C284C6B6BE6}" destId="{77BFF45F-76C6-4701-A44F-4E825D8AAA27}" srcOrd="0" destOrd="0" presId="urn:microsoft.com/office/officeart/2018/2/layout/IconVerticalSolidList"/>
    <dgm:cxn modelId="{F6A0CFFC-891C-A749-B92D-6ADDF1202CE0}" type="presOf" srcId="{5E63482A-F254-46F6-84F6-24622AEE4AC5}" destId="{C65C48DE-FD5A-4A60-B4A5-A0881EDED85E}" srcOrd="0" destOrd="0" presId="urn:microsoft.com/office/officeart/2018/2/layout/IconVerticalSolidList"/>
    <dgm:cxn modelId="{5B28D48B-6BCB-B843-BAB4-997FC4FCEF98}" type="presParOf" srcId="{77BFF45F-76C6-4701-A44F-4E825D8AAA27}" destId="{5AC20D45-C72E-49CD-9D60-42F3D1022B5F}" srcOrd="0" destOrd="0" presId="urn:microsoft.com/office/officeart/2018/2/layout/IconVerticalSolidList"/>
    <dgm:cxn modelId="{75BB57E7-5C3B-E04F-99DD-E5FE0A86CECE}" type="presParOf" srcId="{5AC20D45-C72E-49CD-9D60-42F3D1022B5F}" destId="{3EB6DE11-40D6-4D79-AC18-8E34149A48FC}" srcOrd="0" destOrd="0" presId="urn:microsoft.com/office/officeart/2018/2/layout/IconVerticalSolidList"/>
    <dgm:cxn modelId="{AC36F08A-6A22-804F-A601-649387A2911F}" type="presParOf" srcId="{5AC20D45-C72E-49CD-9D60-42F3D1022B5F}" destId="{1D3C901E-26D1-420B-BA82-0C686F353D63}" srcOrd="1" destOrd="0" presId="urn:microsoft.com/office/officeart/2018/2/layout/IconVerticalSolidList"/>
    <dgm:cxn modelId="{45F2C300-A931-5547-85CE-75DF0C713FEE}" type="presParOf" srcId="{5AC20D45-C72E-49CD-9D60-42F3D1022B5F}" destId="{824715C8-0AA3-40F8-8F8E-07BABA34D088}" srcOrd="2" destOrd="0" presId="urn:microsoft.com/office/officeart/2018/2/layout/IconVerticalSolidList"/>
    <dgm:cxn modelId="{02FEC107-4CB0-CC4A-B760-50CF69B444C8}" type="presParOf" srcId="{5AC20D45-C72E-49CD-9D60-42F3D1022B5F}" destId="{E1D127D3-5DA8-4450-AD03-69A41191D028}" srcOrd="3" destOrd="0" presId="urn:microsoft.com/office/officeart/2018/2/layout/IconVerticalSolidList"/>
    <dgm:cxn modelId="{3F432A12-8D1F-3444-946A-B23EFC530935}" type="presParOf" srcId="{77BFF45F-76C6-4701-A44F-4E825D8AAA27}" destId="{BE4BB40A-B410-403F-8642-5AD8A406C1FD}" srcOrd="1" destOrd="0" presId="urn:microsoft.com/office/officeart/2018/2/layout/IconVerticalSolidList"/>
    <dgm:cxn modelId="{98EF091A-BFAC-B84B-A5B6-8360DC53DE7D}" type="presParOf" srcId="{77BFF45F-76C6-4701-A44F-4E825D8AAA27}" destId="{3BD694DD-E04C-46DF-8453-518634674EFE}" srcOrd="2" destOrd="0" presId="urn:microsoft.com/office/officeart/2018/2/layout/IconVerticalSolidList"/>
    <dgm:cxn modelId="{619778E0-7713-2A4A-8DF4-958461C993AA}" type="presParOf" srcId="{3BD694DD-E04C-46DF-8453-518634674EFE}" destId="{C92A111E-F0FF-46E1-ACF7-887327BD84A6}" srcOrd="0" destOrd="0" presId="urn:microsoft.com/office/officeart/2018/2/layout/IconVerticalSolidList"/>
    <dgm:cxn modelId="{4786FDCF-3CC7-5A49-9D8C-27F95A3AEF63}" type="presParOf" srcId="{3BD694DD-E04C-46DF-8453-518634674EFE}" destId="{794CAE38-9247-4A86-B5DE-8FC371FD329E}" srcOrd="1" destOrd="0" presId="urn:microsoft.com/office/officeart/2018/2/layout/IconVerticalSolidList"/>
    <dgm:cxn modelId="{4909B907-B153-8B4B-9741-E030148B3C3E}" type="presParOf" srcId="{3BD694DD-E04C-46DF-8453-518634674EFE}" destId="{44B81BF9-2DFB-448F-8EA9-5C26D58BFE14}" srcOrd="2" destOrd="0" presId="urn:microsoft.com/office/officeart/2018/2/layout/IconVerticalSolidList"/>
    <dgm:cxn modelId="{E18313B7-C429-FB42-899C-17A5957BFFD0}" type="presParOf" srcId="{3BD694DD-E04C-46DF-8453-518634674EFE}" destId="{C65C48DE-FD5A-4A60-B4A5-A0881EDED85E}" srcOrd="3" destOrd="0" presId="urn:microsoft.com/office/officeart/2018/2/layout/IconVerticalSolidList"/>
    <dgm:cxn modelId="{BEFDD9D4-4C41-3049-81D1-AD81F421FA51}" type="presParOf" srcId="{77BFF45F-76C6-4701-A44F-4E825D8AAA27}" destId="{3BA326FA-2AB5-4E07-B2F5-D9BE2182DDE6}" srcOrd="3" destOrd="0" presId="urn:microsoft.com/office/officeart/2018/2/layout/IconVerticalSolidList"/>
    <dgm:cxn modelId="{8A6F5D0F-15D8-E14F-B963-3DCD6E7818B6}" type="presParOf" srcId="{77BFF45F-76C6-4701-A44F-4E825D8AAA27}" destId="{417BE8A5-819E-45EF-861F-BCA86F4F83A8}" srcOrd="4" destOrd="0" presId="urn:microsoft.com/office/officeart/2018/2/layout/IconVerticalSolidList"/>
    <dgm:cxn modelId="{0402DCF6-B752-194C-977A-FE4375AC85C2}" type="presParOf" srcId="{417BE8A5-819E-45EF-861F-BCA86F4F83A8}" destId="{FD122C5C-EBF3-43A0-821D-7AFE3CD523B7}" srcOrd="0" destOrd="0" presId="urn:microsoft.com/office/officeart/2018/2/layout/IconVerticalSolidList"/>
    <dgm:cxn modelId="{5584DD6C-61B2-6A44-8748-85589B0CAC1A}" type="presParOf" srcId="{417BE8A5-819E-45EF-861F-BCA86F4F83A8}" destId="{39EB835A-5F12-440D-B25E-046FC652AB31}" srcOrd="1" destOrd="0" presId="urn:microsoft.com/office/officeart/2018/2/layout/IconVerticalSolidList"/>
    <dgm:cxn modelId="{CE7316C6-78A1-6649-B581-DF744878123D}" type="presParOf" srcId="{417BE8A5-819E-45EF-861F-BCA86F4F83A8}" destId="{0EDD2D99-E72C-4A14-8DBF-BAE4C11E0A63}" srcOrd="2" destOrd="0" presId="urn:microsoft.com/office/officeart/2018/2/layout/IconVerticalSolidList"/>
    <dgm:cxn modelId="{D7824815-2030-8845-B0D8-5D2F22E75380}" type="presParOf" srcId="{417BE8A5-819E-45EF-861F-BCA86F4F83A8}" destId="{BABA33C9-884B-474F-BECE-C6486F7744F6}" srcOrd="3" destOrd="0" presId="urn:microsoft.com/office/officeart/2018/2/layout/IconVerticalSolidList"/>
    <dgm:cxn modelId="{B9AE87F6-69E2-9447-B37E-AD44EABD1FD5}" type="presParOf" srcId="{77BFF45F-76C6-4701-A44F-4E825D8AAA27}" destId="{E360A1E0-1EFA-4CF4-B6E3-F933B7EF430C}" srcOrd="5" destOrd="0" presId="urn:microsoft.com/office/officeart/2018/2/layout/IconVerticalSolidList"/>
    <dgm:cxn modelId="{D1A03F53-B0DA-C04C-AD43-D19CE31A5B25}" type="presParOf" srcId="{77BFF45F-76C6-4701-A44F-4E825D8AAA27}" destId="{BAF91B7D-E2FE-4D7F-986A-C9D98C1B101A}" srcOrd="6" destOrd="0" presId="urn:microsoft.com/office/officeart/2018/2/layout/IconVerticalSolidList"/>
    <dgm:cxn modelId="{3C2FE2A3-9879-F74D-A6EC-50B867BD5391}" type="presParOf" srcId="{BAF91B7D-E2FE-4D7F-986A-C9D98C1B101A}" destId="{5A717119-3A15-4BB0-9A3C-D07FFEEB996C}" srcOrd="0" destOrd="0" presId="urn:microsoft.com/office/officeart/2018/2/layout/IconVerticalSolidList"/>
    <dgm:cxn modelId="{841F3457-E5DE-BB45-9650-CBA1F1A7CFA2}" type="presParOf" srcId="{BAF91B7D-E2FE-4D7F-986A-C9D98C1B101A}" destId="{A2072EBD-4F35-480F-B300-168242F7886C}" srcOrd="1" destOrd="0" presId="urn:microsoft.com/office/officeart/2018/2/layout/IconVerticalSolidList"/>
    <dgm:cxn modelId="{B6AE8C7A-FCF3-9B48-B6D9-E914EDF44078}" type="presParOf" srcId="{BAF91B7D-E2FE-4D7F-986A-C9D98C1B101A}" destId="{AE6D1209-BD05-4788-9748-0ADCEFF4E35B}" srcOrd="2" destOrd="0" presId="urn:microsoft.com/office/officeart/2018/2/layout/IconVerticalSolidList"/>
    <dgm:cxn modelId="{09F6489B-8BBC-AD4E-BA84-4D9DCC8AE83E}" type="presParOf" srcId="{BAF91B7D-E2FE-4D7F-986A-C9D98C1B101A}" destId="{69F9A1A2-FF3A-48C6-99FA-C403A7953EB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B6DE11-40D6-4D79-AC18-8E34149A48FC}">
      <dsp:nvSpPr>
        <dsp:cNvPr id="0" name=""/>
        <dsp:cNvSpPr/>
      </dsp:nvSpPr>
      <dsp:spPr>
        <a:xfrm>
          <a:off x="0" y="2442"/>
          <a:ext cx="6513603" cy="1238008"/>
        </a:xfrm>
        <a:prstGeom prst="roundRect">
          <a:avLst>
            <a:gd name="adj" fmla="val 1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D3C901E-26D1-420B-BA82-0C686F353D63}">
      <dsp:nvSpPr>
        <dsp:cNvPr id="0" name=""/>
        <dsp:cNvSpPr/>
      </dsp:nvSpPr>
      <dsp:spPr>
        <a:xfrm>
          <a:off x="374497" y="280994"/>
          <a:ext cx="680904" cy="68090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1D127D3-5DA8-4450-AD03-69A41191D028}">
      <dsp:nvSpPr>
        <dsp:cNvPr id="0" name=""/>
        <dsp:cNvSpPr/>
      </dsp:nvSpPr>
      <dsp:spPr>
        <a:xfrm>
          <a:off x="1429899" y="2442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200" kern="1200" dirty="0"/>
            <a:t>Relevancia</a:t>
          </a:r>
          <a:endParaRPr lang="en-US" sz="2200" kern="1200" dirty="0"/>
        </a:p>
      </dsp:txBody>
      <dsp:txXfrm>
        <a:off x="1429899" y="2442"/>
        <a:ext cx="5083704" cy="1238008"/>
      </dsp:txXfrm>
    </dsp:sp>
    <dsp:sp modelId="{C92A111E-F0FF-46E1-ACF7-887327BD84A6}">
      <dsp:nvSpPr>
        <dsp:cNvPr id="0" name=""/>
        <dsp:cNvSpPr/>
      </dsp:nvSpPr>
      <dsp:spPr>
        <a:xfrm>
          <a:off x="0" y="1549953"/>
          <a:ext cx="6513603" cy="1238008"/>
        </a:xfrm>
        <a:prstGeom prst="roundRect">
          <a:avLst>
            <a:gd name="adj" fmla="val 1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94CAE38-9247-4A86-B5DE-8FC371FD329E}">
      <dsp:nvSpPr>
        <dsp:cNvPr id="0" name=""/>
        <dsp:cNvSpPr/>
      </dsp:nvSpPr>
      <dsp:spPr>
        <a:xfrm>
          <a:off x="374497" y="1828505"/>
          <a:ext cx="680904" cy="68090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65C48DE-FD5A-4A60-B4A5-A0881EDED85E}">
      <dsp:nvSpPr>
        <dsp:cNvPr id="0" name=""/>
        <dsp:cNvSpPr/>
      </dsp:nvSpPr>
      <dsp:spPr>
        <a:xfrm>
          <a:off x="1429899" y="1549953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200" kern="1200"/>
            <a:t>Pertinencia</a:t>
          </a:r>
          <a:endParaRPr lang="en-US" sz="2200" kern="1200"/>
        </a:p>
      </dsp:txBody>
      <dsp:txXfrm>
        <a:off x="1429899" y="1549953"/>
        <a:ext cx="5083704" cy="1238008"/>
      </dsp:txXfrm>
    </dsp:sp>
    <dsp:sp modelId="{FD122C5C-EBF3-43A0-821D-7AFE3CD523B7}">
      <dsp:nvSpPr>
        <dsp:cNvPr id="0" name=""/>
        <dsp:cNvSpPr/>
      </dsp:nvSpPr>
      <dsp:spPr>
        <a:xfrm>
          <a:off x="0" y="3097464"/>
          <a:ext cx="6513603" cy="1238008"/>
        </a:xfrm>
        <a:prstGeom prst="roundRect">
          <a:avLst>
            <a:gd name="adj" fmla="val 1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9EB835A-5F12-440D-B25E-046FC652AB31}">
      <dsp:nvSpPr>
        <dsp:cNvPr id="0" name=""/>
        <dsp:cNvSpPr/>
      </dsp:nvSpPr>
      <dsp:spPr>
        <a:xfrm>
          <a:off x="374497" y="3376015"/>
          <a:ext cx="680904" cy="68090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ABA33C9-884B-474F-BECE-C6486F7744F6}">
      <dsp:nvSpPr>
        <dsp:cNvPr id="0" name=""/>
        <dsp:cNvSpPr/>
      </dsp:nvSpPr>
      <dsp:spPr>
        <a:xfrm>
          <a:off x="1429899" y="3097464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200" kern="1200"/>
            <a:t>Eficacia</a:t>
          </a:r>
          <a:endParaRPr lang="en-US" sz="2200" kern="1200"/>
        </a:p>
      </dsp:txBody>
      <dsp:txXfrm>
        <a:off x="1429899" y="3097464"/>
        <a:ext cx="5083704" cy="1238008"/>
      </dsp:txXfrm>
    </dsp:sp>
    <dsp:sp modelId="{5A717119-3A15-4BB0-9A3C-D07FFEEB996C}">
      <dsp:nvSpPr>
        <dsp:cNvPr id="0" name=""/>
        <dsp:cNvSpPr/>
      </dsp:nvSpPr>
      <dsp:spPr>
        <a:xfrm>
          <a:off x="0" y="4644974"/>
          <a:ext cx="6513603" cy="1238008"/>
        </a:xfrm>
        <a:prstGeom prst="roundRect">
          <a:avLst>
            <a:gd name="adj" fmla="val 1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2072EBD-4F35-480F-B300-168242F7886C}">
      <dsp:nvSpPr>
        <dsp:cNvPr id="0" name=""/>
        <dsp:cNvSpPr/>
      </dsp:nvSpPr>
      <dsp:spPr>
        <a:xfrm>
          <a:off x="374497" y="4923526"/>
          <a:ext cx="680904" cy="68090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9F9A1A2-FF3A-48C6-99FA-C403A7953EB3}">
      <dsp:nvSpPr>
        <dsp:cNvPr id="0" name=""/>
        <dsp:cNvSpPr/>
      </dsp:nvSpPr>
      <dsp:spPr>
        <a:xfrm>
          <a:off x="1429899" y="4644974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200" kern="1200" dirty="0"/>
            <a:t>Sustentabilidad</a:t>
          </a:r>
          <a:endParaRPr lang="en-US" sz="2200" kern="1200" dirty="0"/>
        </a:p>
      </dsp:txBody>
      <dsp:txXfrm>
        <a:off x="1429899" y="4644974"/>
        <a:ext cx="5083704" cy="12380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880DA7-1BB1-3742-9018-364196E45759}" type="datetimeFigureOut">
              <a:rPr lang="es-ES_tradnl" smtClean="0"/>
              <a:t>10/3/19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47FF1B-9AC7-BF40-B9C4-8C5796D9172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190207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5D3F9F-73B3-8148-9D53-7E0935879016}" type="datetimeFigureOut">
              <a:rPr lang="es-ES_tradnl" smtClean="0"/>
              <a:t>10/3/19</a:t>
            </a:fld>
            <a:endParaRPr lang="es-ES_tradnl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F736AD-51BC-9944-B543-2348B81B3CD5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752237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E804A-CCAE-F547-B002-F8FB144B19E9}" type="datetimeFigureOut">
              <a:rPr lang="es-ES_tradnl" smtClean="0"/>
              <a:t>10/3/19</a:t>
            </a:fld>
            <a:endParaRPr lang="es-ES_tradnl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9D8A-8E2C-CF42-B59B-406092250DD2}" type="slidenum">
              <a:rPr lang="es-ES_tradnl" smtClean="0"/>
              <a:t>‹Nº›</a:t>
            </a:fld>
            <a:endParaRPr lang="es-ES_tradnl" dirty="0"/>
          </a:p>
        </p:txBody>
      </p:sp>
    </p:spTree>
  </p:cSld>
  <p:clrMapOvr>
    <a:masterClrMapping/>
  </p:clrMapOvr>
  <p:transition spd="slow" advClick="0" advTm="19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E804A-CCAE-F547-B002-F8FB144B19E9}" type="datetimeFigureOut">
              <a:rPr lang="es-ES_tradnl" smtClean="0"/>
              <a:t>10/3/19</a:t>
            </a:fld>
            <a:endParaRPr lang="es-ES_tradnl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9D8A-8E2C-CF42-B59B-406092250DD2}" type="slidenum">
              <a:rPr lang="es-ES_tradnl" smtClean="0"/>
              <a:t>‹Nº›</a:t>
            </a:fld>
            <a:endParaRPr lang="es-ES_tradnl" dirty="0"/>
          </a:p>
        </p:txBody>
      </p:sp>
    </p:spTree>
  </p:cSld>
  <p:clrMapOvr>
    <a:masterClrMapping/>
  </p:clrMapOvr>
  <p:transition spd="slow" advClick="0" advTm="19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E804A-CCAE-F547-B002-F8FB144B19E9}" type="datetimeFigureOut">
              <a:rPr lang="es-ES_tradnl" smtClean="0"/>
              <a:t>10/3/19</a:t>
            </a:fld>
            <a:endParaRPr lang="es-ES_tradnl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9D8A-8E2C-CF42-B59B-406092250DD2}" type="slidenum">
              <a:rPr lang="es-ES_tradnl" smtClean="0"/>
              <a:t>‹Nº›</a:t>
            </a:fld>
            <a:endParaRPr lang="es-ES_tradnl" dirty="0"/>
          </a:p>
        </p:txBody>
      </p:sp>
    </p:spTree>
  </p:cSld>
  <p:clrMapOvr>
    <a:masterClrMapping/>
  </p:clrMapOvr>
  <p:transition spd="slow" advClick="0" advTm="19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E804A-CCAE-F547-B002-F8FB144B19E9}" type="datetimeFigureOut">
              <a:rPr lang="es-ES_tradnl" smtClean="0"/>
              <a:t>10/3/19</a:t>
            </a:fld>
            <a:endParaRPr lang="es-ES_tradnl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9D8A-8E2C-CF42-B59B-406092250DD2}" type="slidenum">
              <a:rPr lang="es-ES_tradnl" smtClean="0"/>
              <a:t>‹Nº›</a:t>
            </a:fld>
            <a:endParaRPr lang="es-ES_tradnl" dirty="0"/>
          </a:p>
        </p:txBody>
      </p:sp>
    </p:spTree>
  </p:cSld>
  <p:clrMapOvr>
    <a:masterClrMapping/>
  </p:clrMapOvr>
  <p:transition spd="slow" advClick="0" advTm="19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E804A-CCAE-F547-B002-F8FB144B19E9}" type="datetimeFigureOut">
              <a:rPr lang="es-ES_tradnl" smtClean="0"/>
              <a:t>10/3/19</a:t>
            </a:fld>
            <a:endParaRPr lang="es-ES_tradnl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9D8A-8E2C-CF42-B59B-406092250DD2}" type="slidenum">
              <a:rPr lang="es-ES_tradnl" smtClean="0"/>
              <a:t>‹Nº›</a:t>
            </a:fld>
            <a:endParaRPr lang="es-ES_tradnl" dirty="0"/>
          </a:p>
        </p:txBody>
      </p:sp>
    </p:spTree>
  </p:cSld>
  <p:clrMapOvr>
    <a:masterClrMapping/>
  </p:clrMapOvr>
  <p:transition spd="slow" advClick="0" advTm="19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E804A-CCAE-F547-B002-F8FB144B19E9}" type="datetimeFigureOut">
              <a:rPr lang="es-ES_tradnl" smtClean="0"/>
              <a:t>10/3/19</a:t>
            </a:fld>
            <a:endParaRPr lang="es-ES_tradnl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9D8A-8E2C-CF42-B59B-406092250DD2}" type="slidenum">
              <a:rPr lang="es-ES_tradnl" smtClean="0"/>
              <a:t>‹Nº›</a:t>
            </a:fld>
            <a:endParaRPr lang="es-ES_tradnl" dirty="0"/>
          </a:p>
        </p:txBody>
      </p:sp>
    </p:spTree>
  </p:cSld>
  <p:clrMapOvr>
    <a:masterClrMapping/>
  </p:clrMapOvr>
  <p:transition spd="slow" advClick="0" advTm="19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E804A-CCAE-F547-B002-F8FB144B19E9}" type="datetimeFigureOut">
              <a:rPr lang="es-ES_tradnl" smtClean="0"/>
              <a:t>10/3/19</a:t>
            </a:fld>
            <a:endParaRPr lang="es-ES_tradnl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9D8A-8E2C-CF42-B59B-406092250DD2}" type="slidenum">
              <a:rPr lang="es-ES_tradnl" smtClean="0"/>
              <a:t>‹Nº›</a:t>
            </a:fld>
            <a:endParaRPr lang="es-ES_tradnl" dirty="0"/>
          </a:p>
        </p:txBody>
      </p:sp>
    </p:spTree>
  </p:cSld>
  <p:clrMapOvr>
    <a:masterClrMapping/>
  </p:clrMapOvr>
  <p:transition spd="slow" advClick="0" advTm="19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E804A-CCAE-F547-B002-F8FB144B19E9}" type="datetimeFigureOut">
              <a:rPr lang="es-ES_tradnl" smtClean="0"/>
              <a:t>10/3/19</a:t>
            </a:fld>
            <a:endParaRPr lang="es-ES_tradnl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9D8A-8E2C-CF42-B59B-406092250DD2}" type="slidenum">
              <a:rPr lang="es-ES_tradnl" smtClean="0"/>
              <a:t>‹Nº›</a:t>
            </a:fld>
            <a:endParaRPr lang="es-ES_tradnl" dirty="0"/>
          </a:p>
        </p:txBody>
      </p:sp>
    </p:spTree>
  </p:cSld>
  <p:clrMapOvr>
    <a:masterClrMapping/>
  </p:clrMapOvr>
  <p:transition spd="slow" advClick="0" advTm="19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E804A-CCAE-F547-B002-F8FB144B19E9}" type="datetimeFigureOut">
              <a:rPr lang="es-ES_tradnl" smtClean="0"/>
              <a:t>10/3/19</a:t>
            </a:fld>
            <a:endParaRPr lang="es-ES_tradnl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9D8A-8E2C-CF42-B59B-406092250DD2}" type="slidenum">
              <a:rPr lang="es-ES_tradnl" smtClean="0"/>
              <a:t>‹Nº›</a:t>
            </a:fld>
            <a:endParaRPr lang="es-ES_tradnl" dirty="0"/>
          </a:p>
        </p:txBody>
      </p:sp>
    </p:spTree>
  </p:cSld>
  <p:clrMapOvr>
    <a:masterClrMapping/>
  </p:clrMapOvr>
  <p:transition spd="slow" advClick="0" advTm="19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E804A-CCAE-F547-B002-F8FB144B19E9}" type="datetimeFigureOut">
              <a:rPr lang="es-ES_tradnl" smtClean="0"/>
              <a:t>10/3/19</a:t>
            </a:fld>
            <a:endParaRPr lang="es-ES_tradnl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9D8A-8E2C-CF42-B59B-406092250DD2}" type="slidenum">
              <a:rPr lang="es-ES_tradnl" smtClean="0"/>
              <a:t>‹Nº›</a:t>
            </a:fld>
            <a:endParaRPr lang="es-ES_tradnl" dirty="0"/>
          </a:p>
        </p:txBody>
      </p:sp>
    </p:spTree>
  </p:cSld>
  <p:clrMapOvr>
    <a:masterClrMapping/>
  </p:clrMapOvr>
  <p:transition spd="slow" advClick="0" advTm="19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E804A-CCAE-F547-B002-F8FB144B19E9}" type="datetimeFigureOut">
              <a:rPr lang="es-ES_tradnl" smtClean="0"/>
              <a:t>10/3/19</a:t>
            </a:fld>
            <a:endParaRPr lang="es-ES_tradnl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A9D8A-8E2C-CF42-B59B-406092250DD2}" type="slidenum">
              <a:rPr lang="es-ES_tradnl" smtClean="0"/>
              <a:t>‹Nº›</a:t>
            </a:fld>
            <a:endParaRPr lang="es-ES_tradnl" dirty="0"/>
          </a:p>
        </p:txBody>
      </p:sp>
    </p:spTree>
  </p:cSld>
  <p:clrMapOvr>
    <a:masterClrMapping/>
  </p:clrMapOvr>
  <p:transition spd="slow" advClick="0" advTm="19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3E804A-CCAE-F547-B002-F8FB144B19E9}" type="datetimeFigureOut">
              <a:rPr lang="es-ES_tradnl" smtClean="0"/>
              <a:t>10/3/19</a:t>
            </a:fld>
            <a:endParaRPr lang="es-ES_tradnl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A9D8A-8E2C-CF42-B59B-406092250DD2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028578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 spd="slow" advClick="0" advTm="19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2" b="-2"/>
          <a:stretch/>
        </p:blipFill>
        <p:spPr>
          <a:xfrm>
            <a:off x="277985" y="199254"/>
            <a:ext cx="4709851" cy="180286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632910" y="5138602"/>
            <a:ext cx="86928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200" dirty="0">
                <a:latin typeface="Bangla Sangam MN"/>
                <a:ea typeface="Adobe Caslon Pro" charset="0"/>
                <a:cs typeface="Bangla Sangam MN"/>
              </a:rPr>
              <a:t>Martha Verdugo</a:t>
            </a:r>
          </a:p>
          <a:p>
            <a:pPr algn="r"/>
            <a:r>
              <a:rPr lang="es-ES_tradnl" sz="2200" dirty="0">
                <a:latin typeface="Bangla Sangam MN"/>
                <a:ea typeface="Adobe Caslon Pro" charset="0"/>
                <a:cs typeface="Bangla Sangam MN"/>
              </a:rPr>
              <a:t>marthaverdugo2016@gmail.com</a:t>
            </a:r>
            <a:endParaRPr lang="es-ES_tradnl" sz="2200" b="1" i="1" dirty="0">
              <a:latin typeface="Bangla Sangam MN"/>
              <a:ea typeface="Adobe Caslon Pro" charset="0"/>
              <a:cs typeface="Bangla Sangam MN"/>
            </a:endParaRPr>
          </a:p>
          <a:p>
            <a:pPr algn="r"/>
            <a:r>
              <a:rPr lang="es-ES_tradnl" sz="2200" dirty="0">
                <a:latin typeface="Bangla Sangam MN"/>
                <a:ea typeface="Adobe Caslon Pro" charset="0"/>
                <a:cs typeface="Bangla Sangam MN"/>
              </a:rPr>
              <a:t>Tijuana Baja California, Marzo 2019</a:t>
            </a: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3671890" y="3088240"/>
            <a:ext cx="7628023" cy="1325563"/>
          </a:xfrm>
        </p:spPr>
        <p:txBody>
          <a:bodyPr>
            <a:normAutofit fontScale="90000"/>
          </a:bodyPr>
          <a:lstStyle/>
          <a:p>
            <a:pPr algn="r"/>
            <a:r>
              <a:rPr lang="es-ES_tradnl" dirty="0">
                <a:latin typeface="Bangla Sangam MN"/>
                <a:cs typeface="Bangla Sangam MN"/>
              </a:rPr>
              <a:t>        </a:t>
            </a:r>
            <a:r>
              <a:rPr lang="es-ES_tradnl" sz="8900" dirty="0">
                <a:latin typeface="Adobe Arabic" panose="02040503050201020203" pitchFamily="18" charset="-78"/>
                <a:cs typeface="Adobe Arabic" panose="02040503050201020203" pitchFamily="18" charset="-78"/>
              </a:rPr>
              <a:t>La chica del espejo</a:t>
            </a:r>
            <a:br>
              <a:rPr lang="es-ES_tradnl" dirty="0">
                <a:latin typeface="Bangla Sangam MN"/>
                <a:cs typeface="Bangla Sangam MN"/>
              </a:rPr>
            </a:br>
            <a:r>
              <a:rPr lang="es-ES_tradnl" sz="2400" dirty="0">
                <a:latin typeface="Bangla Sangam MN" panose="02000000000000000000" pitchFamily="2" charset="0"/>
                <a:cs typeface="Bangla Sangam MN" panose="02000000000000000000" pitchFamily="2" charset="0"/>
              </a:rPr>
              <a:t>(todas las mujeres sin saberse con derechos)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3026494" y="2304557"/>
            <a:ext cx="827341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_tradnl" sz="2200" dirty="0">
                <a:latin typeface="Bangla Sangam MN" panose="02000000000000000000" pitchFamily="2" charset="0"/>
                <a:ea typeface="Adobe Caslon Pro" charset="0"/>
                <a:cs typeface="Bangla Sangam MN" panose="02000000000000000000" pitchFamily="2" charset="0"/>
              </a:rPr>
              <a:t>Foro Internacional anticorrupción: </a:t>
            </a:r>
            <a:r>
              <a:rPr lang="es-ES_tradnl" sz="2200" b="1" dirty="0">
                <a:latin typeface="Bangla Sangam MN" panose="02000000000000000000" pitchFamily="2" charset="0"/>
                <a:ea typeface="Adobe Caslon Pro" charset="0"/>
                <a:cs typeface="Bangla Sangam MN" panose="02000000000000000000" pitchFamily="2" charset="0"/>
              </a:rPr>
              <a:t>Arriba el norte abajo la corrupción</a:t>
            </a:r>
            <a:endParaRPr lang="es-ES" sz="2200" b="1" dirty="0">
              <a:latin typeface="Bangla Sangam MN" panose="02000000000000000000" pitchFamily="2" charset="0"/>
              <a:cs typeface="Bangla Sangam M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431526"/>
      </p:ext>
    </p:extLst>
  </p:cSld>
  <p:clrMapOvr>
    <a:masterClrMapping/>
  </p:clrMapOvr>
  <p:transition spd="slow" advClick="0" advTm="19000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9C6353F-20C9-664F-97AE-E6024ADAE7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/>
          </a:blip>
          <a:srcRect l="9079" r="14234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04997" y="1793002"/>
            <a:ext cx="4706803" cy="3788830"/>
          </a:xfrm>
        </p:spPr>
        <p:txBody>
          <a:bodyPr anchor="ctr">
            <a:normAutofit/>
          </a:bodyPr>
          <a:lstStyle/>
          <a:p>
            <a:pPr marL="0" lvl="0" indent="0">
              <a:buNone/>
            </a:pPr>
            <a:r>
              <a:rPr lang="es-ES_tradnl" dirty="0">
                <a:solidFill>
                  <a:srgbClr val="000000"/>
                </a:solidFill>
              </a:rPr>
              <a:t>Se impulsan procesos de toma de consciencia sobre mandatos de género</a:t>
            </a:r>
            <a:endParaRPr lang="en-US" dirty="0">
              <a:solidFill>
                <a:srgbClr val="000000"/>
              </a:solidFill>
            </a:endParaRPr>
          </a:p>
          <a:p>
            <a:endParaRPr lang="es-ES_tradnl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976797"/>
      </p:ext>
    </p:extLst>
  </p:cSld>
  <p:clrMapOvr>
    <a:masterClrMapping/>
  </p:clrMapOvr>
  <p:transition spd="slow" advClick="0" advTm="19000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70B64EC-B90D-254B-A616-02C5405E19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/>
          </a:blip>
          <a:srcRect l="1170" r="32332" b="3"/>
          <a:stretch/>
        </p:blipFill>
        <p:spPr>
          <a:xfrm>
            <a:off x="3125968" y="2527222"/>
            <a:ext cx="3316388" cy="3316386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E313111-DB53-EA4C-8DC3-BAAB15A673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/>
          </a:blip>
          <a:srcRect l="3812" r="2" b="2"/>
          <a:stretch/>
        </p:blipFill>
        <p:spPr>
          <a:xfrm>
            <a:off x="1" y="1"/>
            <a:ext cx="4443799" cy="3776782"/>
          </a:xfrm>
          <a:custGeom>
            <a:avLst/>
            <a:gdLst>
              <a:gd name="connsiteX0" fmla="*/ 0 w 4443799"/>
              <a:gd name="connsiteY0" fmla="*/ 0 h 3776782"/>
              <a:gd name="connsiteX1" fmla="*/ 4164578 w 4443799"/>
              <a:gd name="connsiteY1" fmla="*/ 0 h 3776782"/>
              <a:gd name="connsiteX2" fmla="*/ 4238884 w 4443799"/>
              <a:gd name="connsiteY2" fmla="*/ 154250 h 3776782"/>
              <a:gd name="connsiteX3" fmla="*/ 4443799 w 4443799"/>
              <a:gd name="connsiteY3" fmla="*/ 1169228 h 3776782"/>
              <a:gd name="connsiteX4" fmla="*/ 1836244 w 4443799"/>
              <a:gd name="connsiteY4" fmla="*/ 3776782 h 3776782"/>
              <a:gd name="connsiteX5" fmla="*/ 177598 w 4443799"/>
              <a:gd name="connsiteY5" fmla="*/ 3181344 h 3776782"/>
              <a:gd name="connsiteX6" fmla="*/ 0 w 4443799"/>
              <a:gd name="connsiteY6" fmla="*/ 3019932 h 377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3799" h="3776782">
                <a:moveTo>
                  <a:pt x="0" y="0"/>
                </a:moveTo>
                <a:lnTo>
                  <a:pt x="4164578" y="0"/>
                </a:lnTo>
                <a:lnTo>
                  <a:pt x="4238884" y="154250"/>
                </a:lnTo>
                <a:cubicBezTo>
                  <a:pt x="4370833" y="466214"/>
                  <a:pt x="4443799" y="809200"/>
                  <a:pt x="4443799" y="1169228"/>
                </a:cubicBezTo>
                <a:cubicBezTo>
                  <a:pt x="4443799" y="2609341"/>
                  <a:pt x="3276357" y="3776782"/>
                  <a:pt x="1836244" y="3776782"/>
                </a:cubicBezTo>
                <a:cubicBezTo>
                  <a:pt x="1206195" y="3776782"/>
                  <a:pt x="628337" y="3553326"/>
                  <a:pt x="177598" y="3181344"/>
                </a:cubicBezTo>
                <a:lnTo>
                  <a:pt x="0" y="3019932"/>
                </a:lnTo>
                <a:close/>
              </a:path>
            </a:pathLst>
          </a:custGeom>
          <a:effectLst>
            <a:softEdge rad="0"/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FC6B3E3-91DB-4C40-A828-2B310EA052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/>
          </a:blip>
          <a:srcRect l="22156" r="-4" b="-4"/>
          <a:stretch/>
        </p:blipFill>
        <p:spPr>
          <a:xfrm>
            <a:off x="20" y="3917273"/>
            <a:ext cx="3440566" cy="2950205"/>
          </a:xfrm>
          <a:custGeom>
            <a:avLst/>
            <a:gdLst>
              <a:gd name="connsiteX0" fmla="*/ 1539166 w 3440586"/>
              <a:gd name="connsiteY0" fmla="*/ 0 h 2950205"/>
              <a:gd name="connsiteX1" fmla="*/ 3440586 w 3440586"/>
              <a:gd name="connsiteY1" fmla="*/ 1901419 h 2950205"/>
              <a:gd name="connsiteX2" fmla="*/ 3211095 w 3440586"/>
              <a:gd name="connsiteY2" fmla="*/ 2807749 h 2950205"/>
              <a:gd name="connsiteX3" fmla="*/ 3124550 w 3440586"/>
              <a:gd name="connsiteY3" fmla="*/ 2950205 h 2950205"/>
              <a:gd name="connsiteX4" fmla="*/ 0 w 3440586"/>
              <a:gd name="connsiteY4" fmla="*/ 2950205 h 2950205"/>
              <a:gd name="connsiteX5" fmla="*/ 0 w 3440586"/>
              <a:gd name="connsiteY5" fmla="*/ 788141 h 2950205"/>
              <a:gd name="connsiteX6" fmla="*/ 71938 w 3440586"/>
              <a:gd name="connsiteY6" fmla="*/ 691940 h 2950205"/>
              <a:gd name="connsiteX7" fmla="*/ 1539166 w 3440586"/>
              <a:gd name="connsiteY7" fmla="*/ 0 h 2950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40586" h="2950205">
                <a:moveTo>
                  <a:pt x="1539166" y="0"/>
                </a:moveTo>
                <a:cubicBezTo>
                  <a:pt x="2589292" y="0"/>
                  <a:pt x="3440586" y="851294"/>
                  <a:pt x="3440586" y="1901419"/>
                </a:cubicBezTo>
                <a:cubicBezTo>
                  <a:pt x="3440586" y="2229583"/>
                  <a:pt x="3357452" y="2538330"/>
                  <a:pt x="3211095" y="2807749"/>
                </a:cubicBezTo>
                <a:lnTo>
                  <a:pt x="3124550" y="2950205"/>
                </a:lnTo>
                <a:lnTo>
                  <a:pt x="0" y="2950205"/>
                </a:lnTo>
                <a:lnTo>
                  <a:pt x="0" y="788141"/>
                </a:lnTo>
                <a:lnTo>
                  <a:pt x="71938" y="691940"/>
                </a:lnTo>
                <a:cubicBezTo>
                  <a:pt x="420687" y="269355"/>
                  <a:pt x="948471" y="0"/>
                  <a:pt x="1539166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257392-088E-4D55-B128-FFD59A895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66265DA-6175-7F41-96BA-79D27D0C0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6262" y="1419181"/>
            <a:ext cx="4333814" cy="1454051"/>
          </a:xfrm>
        </p:spPr>
        <p:txBody>
          <a:bodyPr>
            <a:normAutofit/>
          </a:bodyPr>
          <a:lstStyle/>
          <a:p>
            <a:r>
              <a:rPr lang="es-ES_tradnl" sz="6000" b="1" dirty="0">
                <a:solidFill>
                  <a:srgbClr val="000000"/>
                </a:solidFill>
                <a:latin typeface="Adobe Arabic" panose="02040503050201020203" pitchFamily="18" charset="-78"/>
                <a:ea typeface="+mn-ea"/>
                <a:cs typeface="Adobe Arabic" panose="02040503050201020203" pitchFamily="18" charset="-78"/>
              </a:rPr>
              <a:t>Propuesta:</a:t>
            </a:r>
            <a:endParaRPr lang="es-MX" sz="6000" b="1" dirty="0">
              <a:solidFill>
                <a:srgbClr val="000000"/>
              </a:solidFill>
              <a:latin typeface="Adobe Arabic" panose="02040503050201020203" pitchFamily="18" charset="-78"/>
              <a:ea typeface="+mn-ea"/>
              <a:cs typeface="Adobe Arabic" panose="02040503050201020203" pitchFamily="18" charset="-78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708AC11-4845-E14E-B89E-CA25F762B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4684" y="2421682"/>
            <a:ext cx="4333468" cy="3639289"/>
          </a:xfrm>
        </p:spPr>
        <p:txBody>
          <a:bodyPr anchor="ctr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s-ES_tradnl" dirty="0"/>
              <a:t>Divulgación de los saberes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dirty="0"/>
              <a:t>Captación y Creación de proyectos disruptivos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dirty="0"/>
              <a:t>Evaluar las acciones </a:t>
            </a:r>
          </a:p>
        </p:txBody>
      </p:sp>
    </p:spTree>
    <p:extLst>
      <p:ext uri="{BB962C8B-B14F-4D97-AF65-F5344CB8AC3E}">
        <p14:creationId xmlns:p14="http://schemas.microsoft.com/office/powerpoint/2010/main" val="3306559999"/>
      </p:ext>
    </p:extLst>
  </p:cSld>
  <p:clrMapOvr>
    <a:masterClrMapping/>
  </p:clrMapOvr>
  <p:transition spd="slow" advClick="0" advTm="19000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465FC3F-4764-6645-8E25-EC38C6E0F7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429" b="18747"/>
          <a:stretch/>
        </p:blipFill>
        <p:spPr>
          <a:xfrm>
            <a:off x="-1" y="10"/>
            <a:ext cx="12192001" cy="46669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09A529-E47C-4634-BB98-0A9526C37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569C1A01-6FB5-43CE-ADCC-936728ACA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6267" y="4388303"/>
            <a:ext cx="824089" cy="70298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04998" y="4551037"/>
            <a:ext cx="5021782" cy="1509931"/>
          </a:xfrm>
        </p:spPr>
        <p:txBody>
          <a:bodyPr>
            <a:normAutofit/>
          </a:bodyPr>
          <a:lstStyle/>
          <a:p>
            <a:r>
              <a:rPr lang="es-ES_tradnl" sz="6000" b="1" dirty="0">
                <a:solidFill>
                  <a:srgbClr val="000000"/>
                </a:solidFill>
                <a:latin typeface="Adobe Arabic" panose="02040503050201020203" pitchFamily="18" charset="-78"/>
                <a:ea typeface="+mn-ea"/>
                <a:cs typeface="Adobe Arabic" panose="02040503050201020203" pitchFamily="18" charset="-78"/>
              </a:rPr>
              <a:t>Divulgación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174435" y="4551037"/>
            <a:ext cx="7222223" cy="1988911"/>
          </a:xfrm>
        </p:spPr>
        <p:txBody>
          <a:bodyPr anchor="ctr">
            <a:normAutofit fontScale="62500" lnSpcReduction="20000"/>
          </a:bodyPr>
          <a:lstStyle/>
          <a:p>
            <a:pPr marL="0" lvl="1" indent="0">
              <a:spcBef>
                <a:spcPts val="1000"/>
              </a:spcBef>
              <a:buNone/>
            </a:pPr>
            <a:r>
              <a:rPr lang="es-ES_tradnl" sz="4000" dirty="0"/>
              <a:t>Situación de las mujeres y la condición de sus derechos</a:t>
            </a:r>
          </a:p>
          <a:p>
            <a:pPr marL="685800" lvl="2">
              <a:spcBef>
                <a:spcPts val="1000"/>
              </a:spcBef>
            </a:pPr>
            <a:r>
              <a:rPr lang="es-ES_tradnl" sz="4000" dirty="0"/>
              <a:t>Sembrar una nueva manera de ver el feminismo con nuevas estrategias de acción</a:t>
            </a:r>
          </a:p>
          <a:p>
            <a:pPr marL="685800" lvl="2">
              <a:spcBef>
                <a:spcPts val="1000"/>
              </a:spcBef>
            </a:pPr>
            <a:r>
              <a:rPr lang="es-ES_tradnl" sz="4000" dirty="0"/>
              <a:t>Llevar los saberes del feminismo a otros sectores socioeconómicos y geográficos</a:t>
            </a:r>
          </a:p>
          <a:p>
            <a:endParaRPr lang="es-ES_tradnl" sz="15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86535"/>
      </p:ext>
    </p:extLst>
  </p:cSld>
  <p:clrMapOvr>
    <a:masterClrMapping/>
  </p:clrMapOvr>
  <p:transition spd="slow" advClick="0" advTm="19000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1E0DAD74-5512-4041-9A47-986AA80979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333" r="2108" b="-1"/>
          <a:stretch/>
        </p:blipFill>
        <p:spPr>
          <a:xfrm>
            <a:off x="-11909" y="10"/>
            <a:ext cx="6324601" cy="68579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9AE98B8-B73A-4724-B639-017087F92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619461" y="1570383"/>
            <a:ext cx="5067475" cy="2602681"/>
          </a:xfrm>
        </p:spPr>
        <p:txBody>
          <a:bodyPr anchor="b">
            <a:normAutofit/>
          </a:bodyPr>
          <a:lstStyle/>
          <a:p>
            <a:pPr marL="0" indent="0">
              <a:buNone/>
            </a:pPr>
            <a:r>
              <a:rPr lang="es-ES_tradnl" sz="2400" dirty="0">
                <a:solidFill>
                  <a:srgbClr val="000000"/>
                </a:solidFill>
              </a:rPr>
              <a:t>Cambiar la ignorancia sistematizada VS divulgación sistemática</a:t>
            </a:r>
          </a:p>
          <a:p>
            <a:pPr lvl="1"/>
            <a:r>
              <a:rPr lang="es-ES_tradnl" dirty="0">
                <a:solidFill>
                  <a:srgbClr val="000000"/>
                </a:solidFill>
              </a:rPr>
              <a:t>Derechos de la mujeres a la soberanía de su cuerpo</a:t>
            </a:r>
          </a:p>
        </p:txBody>
      </p:sp>
    </p:spTree>
    <p:extLst>
      <p:ext uri="{BB962C8B-B14F-4D97-AF65-F5344CB8AC3E}">
        <p14:creationId xmlns:p14="http://schemas.microsoft.com/office/powerpoint/2010/main" val="1151503786"/>
      </p:ext>
    </p:extLst>
  </p:cSld>
  <p:clrMapOvr>
    <a:masterClrMapping/>
  </p:clrMapOvr>
  <p:transition spd="slow" advClick="0" advTm="19000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D1877DE-EB96-8744-BB40-F2A4138F55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/>
          </a:blip>
          <a:srcRect l="3419" r="34579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B2E1838-8745-A249-93B2-2FD02B934C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3426" y="2455913"/>
            <a:ext cx="4299226" cy="1946173"/>
          </a:xfrm>
        </p:spPr>
        <p:txBody>
          <a:bodyPr anchor="ctr">
            <a:normAutofit/>
          </a:bodyPr>
          <a:lstStyle/>
          <a:p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err="1">
                <a:solidFill>
                  <a:srgbClr val="000000"/>
                </a:solidFill>
              </a:rPr>
              <a:t>Accionar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saberes</a:t>
            </a:r>
            <a:r>
              <a:rPr lang="en-US" dirty="0">
                <a:solidFill>
                  <a:srgbClr val="000000"/>
                </a:solidFill>
              </a:rPr>
              <a:t>.</a:t>
            </a:r>
            <a:endParaRPr lang="es-MX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Captación</a:t>
            </a:r>
            <a:r>
              <a:rPr lang="en-US" dirty="0">
                <a:solidFill>
                  <a:srgbClr val="000000"/>
                </a:solidFill>
              </a:rPr>
              <a:t> de </a:t>
            </a:r>
            <a:r>
              <a:rPr lang="en-US" dirty="0" err="1">
                <a:solidFill>
                  <a:srgbClr val="000000"/>
                </a:solidFill>
              </a:rPr>
              <a:t>propuestas</a:t>
            </a:r>
            <a:r>
              <a:rPr lang="en-US" dirty="0">
                <a:solidFill>
                  <a:srgbClr val="000000"/>
                </a:solidFill>
              </a:rPr>
              <a:t> y </a:t>
            </a:r>
            <a:r>
              <a:rPr lang="en-US" dirty="0" err="1">
                <a:solidFill>
                  <a:srgbClr val="000000"/>
                </a:solidFill>
              </a:rPr>
              <a:t>proyectos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disruptivos</a:t>
            </a:r>
            <a:r>
              <a:rPr lang="en-US" dirty="0">
                <a:solidFill>
                  <a:srgbClr val="00000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0476876"/>
      </p:ext>
    </p:extLst>
  </p:cSld>
  <p:clrMapOvr>
    <a:masterClrMapping/>
  </p:clrMapOvr>
  <p:transition spd="slow" advClick="0" advTm="19000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37435A68-9C82-F244-83D8-CC621BD4ACCC}"/>
              </a:ext>
            </a:extLst>
          </p:cNvPr>
          <p:cNvSpPr txBox="1">
            <a:spLocks/>
          </p:cNvSpPr>
          <p:nvPr/>
        </p:nvSpPr>
        <p:spPr>
          <a:xfrm>
            <a:off x="840377" y="803365"/>
            <a:ext cx="10513423" cy="5251269"/>
          </a:xfrm>
          <a:prstGeom prst="rect">
            <a:avLst/>
          </a:prstGeom>
          <a:solidFill>
            <a:srgbClr val="C68AF3">
              <a:alpha val="25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es-ES_tradnl" sz="3200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6023" y="184120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ES_tradnl" sz="5400" dirty="0">
                <a:latin typeface="Adobe Arabic" panose="02040503050201020203" pitchFamily="18" charset="-78"/>
                <a:cs typeface="Adobe Arabic" panose="02040503050201020203" pitchFamily="18" charset="-78"/>
              </a:rPr>
              <a:t>Qué se busca: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EA655DD-D6E5-7946-916D-9850D19C5318}"/>
              </a:ext>
            </a:extLst>
          </p:cNvPr>
          <p:cNvSpPr txBox="1"/>
          <p:nvPr/>
        </p:nvSpPr>
        <p:spPr>
          <a:xfrm>
            <a:off x="1541701" y="3166768"/>
            <a:ext cx="910424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dirty="0"/>
              <a:t>Sacar el feminismo de la centralización en la que se encuentra y llevarlo a reorientar una nueva historia para las mujeres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020428050"/>
      </p:ext>
    </p:extLst>
  </p:cSld>
  <p:clrMapOvr>
    <a:masterClrMapping/>
  </p:clrMapOvr>
  <p:transition spd="slow" advClick="0" advTm="19000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s-ES_tradnl" sz="6000" dirty="0">
                <a:solidFill>
                  <a:srgbClr val="FFFFFF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Evaluar las acciones </a:t>
            </a: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56E313DD-F797-4023-A29C-83B4F9C8D5A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4935700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47005727"/>
      </p:ext>
    </p:extLst>
  </p:cSld>
  <p:clrMapOvr>
    <a:masterClrMapping/>
  </p:clrMapOvr>
  <p:transition spd="slow" advClick="0" advTm="19000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705898E-E3E7-D049-B9EC-46F9A8E561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/>
          </a:blip>
          <a:srcRect l="17090" r="20673" b="-1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04997" y="960479"/>
            <a:ext cx="4803636" cy="1311664"/>
          </a:xfrm>
        </p:spPr>
        <p:txBody>
          <a:bodyPr>
            <a:normAutofit/>
          </a:bodyPr>
          <a:lstStyle/>
          <a:p>
            <a:r>
              <a:rPr lang="es-ES_tradnl" sz="6000" dirty="0">
                <a:solidFill>
                  <a:srgbClr val="00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Cómo</a:t>
            </a:r>
            <a:endParaRPr lang="es-ES_tradnl" dirty="0">
              <a:solidFill>
                <a:srgbClr val="000000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04997" y="2272143"/>
            <a:ext cx="4706803" cy="3788830"/>
          </a:xfrm>
        </p:spPr>
        <p:txBody>
          <a:bodyPr anchor="ctr">
            <a:normAutofit/>
          </a:bodyPr>
          <a:lstStyle/>
          <a:p>
            <a:r>
              <a:rPr lang="es-ES_tradnl" sz="2400" dirty="0">
                <a:solidFill>
                  <a:srgbClr val="000000"/>
                </a:solidFill>
              </a:rPr>
              <a:t>Red de Mujeres feministas en acción</a:t>
            </a:r>
          </a:p>
          <a:p>
            <a:pPr lvl="1"/>
            <a:r>
              <a:rPr lang="es-ES_tradnl" dirty="0">
                <a:solidFill>
                  <a:srgbClr val="000000"/>
                </a:solidFill>
              </a:rPr>
              <a:t>Captación y creación de proyectos</a:t>
            </a:r>
          </a:p>
          <a:p>
            <a:pPr lvl="1"/>
            <a:r>
              <a:rPr lang="es-ES_tradnl" dirty="0">
                <a:solidFill>
                  <a:srgbClr val="000000"/>
                </a:solidFill>
              </a:rPr>
              <a:t>Capacitación </a:t>
            </a:r>
          </a:p>
          <a:p>
            <a:pPr lvl="1"/>
            <a:r>
              <a:rPr lang="es-ES_tradnl" dirty="0">
                <a:solidFill>
                  <a:srgbClr val="000000"/>
                </a:solidFill>
              </a:rPr>
              <a:t>Modelo de apropiación de saberes</a:t>
            </a:r>
          </a:p>
          <a:p>
            <a:pPr lvl="1"/>
            <a:r>
              <a:rPr lang="es-ES_tradnl" dirty="0">
                <a:solidFill>
                  <a:srgbClr val="000000"/>
                </a:solidFill>
              </a:rPr>
              <a:t>Modelo de evaluación</a:t>
            </a:r>
          </a:p>
          <a:p>
            <a:pPr lvl="1"/>
            <a:endParaRPr lang="es-ES_tradnl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43954"/>
      </p:ext>
    </p:extLst>
  </p:cSld>
  <p:clrMapOvr>
    <a:masterClrMapping/>
  </p:clrMapOvr>
  <p:transition spd="slow" advClick="0" advTm="19000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3">
            <a:extLst>
              <a:ext uri="{FF2B5EF4-FFF2-40B4-BE49-F238E27FC236}">
                <a16:creationId xmlns:a16="http://schemas.microsoft.com/office/drawing/2014/main" id="{CFFB6EBE-0A30-3447-AF9A-BE4EE4AD3E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9" r="45806"/>
          <a:stretch/>
        </p:blipFill>
        <p:spPr>
          <a:xfrm>
            <a:off x="-11909" y="10"/>
            <a:ext cx="6324601" cy="68579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AE98B8-B73A-4724-B639-017087F92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17756" y="2766218"/>
            <a:ext cx="4869179" cy="1325563"/>
          </a:xfrm>
        </p:spPr>
        <p:txBody>
          <a:bodyPr>
            <a:normAutofit fontScale="90000"/>
          </a:bodyPr>
          <a:lstStyle/>
          <a:p>
            <a:br>
              <a:rPr lang="es-ES_tradnl" sz="36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</a:br>
            <a:r>
              <a:rPr lang="es-ES_tradnl" sz="36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Creación de una Red de Jóvenes Semilla </a:t>
            </a:r>
            <a:br>
              <a:rPr lang="es-ES_tradnl" sz="36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</a:br>
            <a:r>
              <a:rPr lang="es-ES_tradnl" sz="36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(Jóvenes de 11 a 20 años)</a:t>
            </a:r>
            <a:br>
              <a:rPr lang="es-ES_tradnl" sz="2100" dirty="0">
                <a:solidFill>
                  <a:srgbClr val="000000"/>
                </a:solidFill>
              </a:rPr>
            </a:br>
            <a:endParaRPr lang="es-ES_tradnl" sz="2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443686"/>
      </p:ext>
    </p:extLst>
  </p:cSld>
  <p:clrMapOvr>
    <a:masterClrMapping/>
  </p:clrMapOvr>
  <p:transition spd="slow" advClick="0" advTm="19000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US" sz="6000" kern="1200" dirty="0" err="1">
                <a:solidFill>
                  <a:schemeClr val="accent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Quién</a:t>
            </a:r>
            <a:r>
              <a:rPr lang="en-US" sz="6000" kern="1200" dirty="0">
                <a:solidFill>
                  <a:schemeClr val="accent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</a:t>
            </a:r>
            <a:r>
              <a:rPr lang="en-US" sz="6000" kern="1200" dirty="0" err="1">
                <a:solidFill>
                  <a:schemeClr val="accent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es</a:t>
            </a:r>
            <a:r>
              <a:rPr lang="en-US" sz="6000" kern="1200" dirty="0">
                <a:solidFill>
                  <a:schemeClr val="accent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la </a:t>
            </a:r>
            <a:r>
              <a:rPr lang="en-US" sz="6000" kern="1200" dirty="0" err="1">
                <a:solidFill>
                  <a:schemeClr val="accent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chica</a:t>
            </a:r>
            <a:r>
              <a:rPr lang="en-US" sz="6000" kern="1200" dirty="0">
                <a:solidFill>
                  <a:schemeClr val="accent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del </a:t>
            </a:r>
            <a:r>
              <a:rPr lang="en-US" sz="6000" kern="1200" dirty="0" err="1">
                <a:solidFill>
                  <a:schemeClr val="accent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espejo</a:t>
            </a:r>
            <a:r>
              <a:rPr lang="en-US" sz="6000" kern="1200" dirty="0">
                <a:solidFill>
                  <a:schemeClr val="accent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?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6FB69147-78A1-7D4B-A77C-17E3DA7B722C}"/>
              </a:ext>
            </a:extLst>
          </p:cNvPr>
          <p:cNvSpPr txBox="1"/>
          <p:nvPr/>
        </p:nvSpPr>
        <p:spPr>
          <a:xfrm>
            <a:off x="4849198" y="2902226"/>
            <a:ext cx="4527458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Todas</a:t>
            </a:r>
            <a:r>
              <a:rPr lang="en-US" sz="3200" dirty="0"/>
              <a:t> las </a:t>
            </a:r>
            <a:r>
              <a:rPr lang="en-US" sz="3200" dirty="0" err="1"/>
              <a:t>mujeres</a:t>
            </a:r>
            <a:endParaRPr lang="en-US" sz="3200" dirty="0"/>
          </a:p>
          <a:p>
            <a:r>
              <a:rPr lang="en-US" sz="3200" dirty="0"/>
              <a:t>sin </a:t>
            </a:r>
            <a:r>
              <a:rPr lang="en-US" sz="3200" dirty="0" err="1"/>
              <a:t>saberse</a:t>
            </a:r>
            <a:r>
              <a:rPr lang="en-US" sz="3200" dirty="0"/>
              <a:t> con derechos 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845468085"/>
      </p:ext>
    </p:extLst>
  </p:cSld>
  <p:clrMapOvr>
    <a:masterClrMapping/>
  </p:clrMapOvr>
  <p:transition spd="slow" advClick="0" advTm="19000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809897"/>
            <a:ext cx="10513423" cy="5251269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s-ES_tradnl" i="1" dirty="0">
                <a:latin typeface="Adobe Arabic" panose="02040503050201020203" pitchFamily="18" charset="-78"/>
                <a:ea typeface="Adobe Caslon Pro" charset="0"/>
                <a:cs typeface="Adobe Arabic" panose="02040503050201020203" pitchFamily="18" charset="-78"/>
              </a:rPr>
              <a:t>“Cuando tenemos la oportunidad de comprender algo,</a:t>
            </a:r>
            <a:br>
              <a:rPr lang="es-ES_tradnl" i="1" dirty="0">
                <a:latin typeface="Adobe Arabic" panose="02040503050201020203" pitchFamily="18" charset="-78"/>
                <a:ea typeface="Adobe Caslon Pro" charset="0"/>
                <a:cs typeface="Adobe Arabic" panose="02040503050201020203" pitchFamily="18" charset="-78"/>
              </a:rPr>
            </a:br>
            <a:r>
              <a:rPr lang="es-ES_tradnl" i="1" dirty="0">
                <a:latin typeface="Adobe Arabic" panose="02040503050201020203" pitchFamily="18" charset="-78"/>
                <a:ea typeface="Adobe Caslon Pro" charset="0"/>
                <a:cs typeface="Adobe Arabic" panose="02040503050201020203" pitchFamily="18" charset="-78"/>
              </a:rPr>
              <a:t> tenemos la obligación de compartirlo”</a:t>
            </a:r>
            <a:br>
              <a:rPr lang="es-ES_tradnl" dirty="0">
                <a:latin typeface="Bangla Sangam MN"/>
                <a:ea typeface="Adobe Caslon Pro" charset="0"/>
                <a:cs typeface="Bangla Sangam MN"/>
              </a:rPr>
            </a:br>
            <a:br>
              <a:rPr lang="es-ES_tradnl" dirty="0">
                <a:latin typeface="Bangla Sangam MN"/>
                <a:ea typeface="Adobe Caslon Pro" charset="0"/>
                <a:cs typeface="Bangla Sangam MN"/>
              </a:rPr>
            </a:br>
            <a:r>
              <a:rPr lang="es-ES_tradnl" sz="1800" b="1" spc="300" dirty="0">
                <a:latin typeface="Futura Medium" panose="020B0602020204020303" pitchFamily="34" charset="-79"/>
                <a:ea typeface="Adobe Caslon Pro" charset="0"/>
                <a:cs typeface="Futura Medium" panose="020B0602020204020303" pitchFamily="34" charset="-79"/>
              </a:rPr>
              <a:t>RITA SEGATO</a:t>
            </a:r>
            <a:endParaRPr lang="es-ES_tradnl" sz="3200" b="1" spc="300" dirty="0">
              <a:latin typeface="Futura Medium" panose="020B0602020204020303" pitchFamily="34" charset="-79"/>
              <a:ea typeface="Adobe Caslon Pro" charset="0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87770842"/>
      </p:ext>
    </p:extLst>
  </p:cSld>
  <p:clrMapOvr>
    <a:masterClrMapping/>
  </p:clrMapOvr>
  <p:transition spd="slow" advClick="0" advTm="19000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37435A68-9C82-F244-83D8-CC621BD4ACCC}"/>
              </a:ext>
            </a:extLst>
          </p:cNvPr>
          <p:cNvSpPr txBox="1">
            <a:spLocks/>
          </p:cNvSpPr>
          <p:nvPr/>
        </p:nvSpPr>
        <p:spPr>
          <a:xfrm>
            <a:off x="840377" y="803365"/>
            <a:ext cx="10513423" cy="5251269"/>
          </a:xfrm>
          <a:prstGeom prst="rect">
            <a:avLst/>
          </a:prstGeom>
          <a:solidFill>
            <a:srgbClr val="C68AF3">
              <a:alpha val="25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es-ES_tradnl" sz="3200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81159" y="2359389"/>
            <a:ext cx="8029682" cy="1325563"/>
          </a:xfrm>
        </p:spPr>
        <p:txBody>
          <a:bodyPr>
            <a:noAutofit/>
          </a:bodyPr>
          <a:lstStyle/>
          <a:p>
            <a:pPr algn="ctr"/>
            <a:r>
              <a:rPr lang="es-ES_tradnl" sz="5400" dirty="0">
                <a:latin typeface="Adobe Arabic" panose="02040503050201020203" pitchFamily="18" charset="-78"/>
                <a:cs typeface="Adobe Arabic" panose="02040503050201020203" pitchFamily="18" charset="-78"/>
              </a:rPr>
              <a:t>“Quienes no se mueven no notan sus cadenas”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EA655DD-D6E5-7946-916D-9850D19C5318}"/>
              </a:ext>
            </a:extLst>
          </p:cNvPr>
          <p:cNvSpPr txBox="1"/>
          <p:nvPr/>
        </p:nvSpPr>
        <p:spPr>
          <a:xfrm>
            <a:off x="1543878" y="4498611"/>
            <a:ext cx="9104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ROSA LUXEMBURGO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7019122"/>
      </p:ext>
    </p:extLst>
  </p:cSld>
  <p:clrMapOvr>
    <a:masterClrMapping/>
  </p:clrMapOvr>
  <p:transition spd="slow" advClick="0" advTm="19000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558" y="2002501"/>
            <a:ext cx="9858883" cy="485549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79BE66C-3F22-E342-8689-C23BB33DAD50}"/>
              </a:ext>
            </a:extLst>
          </p:cNvPr>
          <p:cNvSpPr txBox="1"/>
          <p:nvPr/>
        </p:nvSpPr>
        <p:spPr>
          <a:xfrm>
            <a:off x="3074178" y="709839"/>
            <a:ext cx="6043642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6000" dirty="0">
                <a:latin typeface="Adobe Arabic" panose="02040503050201020203" pitchFamily="18" charset="-78"/>
                <a:cs typeface="Adobe Arabic" panose="02040503050201020203" pitchFamily="18" charset="-78"/>
              </a:rPr>
              <a:t>Democratizando el poder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75754217"/>
      </p:ext>
    </p:extLst>
  </p:cSld>
  <p:clrMapOvr>
    <a:masterClrMapping/>
  </p:clrMapOvr>
  <p:transition spd="slow" advClick="0" advTm="19000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558" y="2002501"/>
            <a:ext cx="9858883" cy="4855499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54FA4C5C-FE05-7B42-BF4D-933F87ECECCB}"/>
              </a:ext>
            </a:extLst>
          </p:cNvPr>
          <p:cNvSpPr/>
          <p:nvPr/>
        </p:nvSpPr>
        <p:spPr>
          <a:xfrm>
            <a:off x="-115958" y="2981739"/>
            <a:ext cx="12423913" cy="1272210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79BE66C-3F22-E342-8689-C23BB33DAD50}"/>
              </a:ext>
            </a:extLst>
          </p:cNvPr>
          <p:cNvSpPr txBox="1"/>
          <p:nvPr/>
        </p:nvSpPr>
        <p:spPr>
          <a:xfrm>
            <a:off x="4302078" y="530935"/>
            <a:ext cx="3587842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6000" dirty="0">
                <a:latin typeface="Adobe Arabic" panose="02040503050201020203" pitchFamily="18" charset="-78"/>
                <a:cs typeface="Adobe Arabic" panose="02040503050201020203" pitchFamily="18" charset="-78"/>
              </a:rPr>
              <a:t>Ciega a género</a:t>
            </a:r>
          </a:p>
          <a:p>
            <a:endParaRPr lang="es-MX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C5601CDB-C18C-3E4F-BEAC-26714D4D7239}"/>
              </a:ext>
            </a:extLst>
          </p:cNvPr>
          <p:cNvSpPr/>
          <p:nvPr/>
        </p:nvSpPr>
        <p:spPr>
          <a:xfrm>
            <a:off x="4191474" y="3244334"/>
            <a:ext cx="38090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4000" b="1" dirty="0">
                <a:solidFill>
                  <a:schemeClr val="bg1">
                    <a:lumMod val="95000"/>
                  </a:schemeClr>
                </a:solidFill>
                <a:latin typeface="Bangla Sangam MN"/>
                <a:cs typeface="Bangla Sangam MN"/>
              </a:rPr>
              <a:t>C o r r u p c i </a:t>
            </a:r>
            <a:r>
              <a:rPr lang="es-ES" sz="4000" b="1" dirty="0" err="1">
                <a:solidFill>
                  <a:schemeClr val="bg1">
                    <a:lumMod val="95000"/>
                  </a:schemeClr>
                </a:solidFill>
                <a:latin typeface="Bangla Sangam MN"/>
                <a:cs typeface="Bangla Sangam MN"/>
              </a:rPr>
              <a:t>ó</a:t>
            </a:r>
            <a:r>
              <a:rPr lang="es-ES" sz="4000" b="1" dirty="0">
                <a:solidFill>
                  <a:schemeClr val="bg1">
                    <a:lumMod val="95000"/>
                  </a:schemeClr>
                </a:solidFill>
                <a:latin typeface="Bangla Sangam MN"/>
                <a:cs typeface="Bangla Sangam MN"/>
              </a:rPr>
              <a:t> n </a:t>
            </a:r>
          </a:p>
        </p:txBody>
      </p:sp>
    </p:spTree>
    <p:extLst>
      <p:ext uri="{BB962C8B-B14F-4D97-AF65-F5344CB8AC3E}">
        <p14:creationId xmlns:p14="http://schemas.microsoft.com/office/powerpoint/2010/main" val="3287965468"/>
      </p:ext>
    </p:extLst>
  </p:cSld>
  <p:clrMapOvr>
    <a:masterClrMapping/>
  </p:clrMapOvr>
  <p:transition spd="slow" advClick="0" advTm="19000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53181552_646081505823182_4272351746270953472_n.jpg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7" r="24075" b="3"/>
          <a:stretch/>
        </p:blipFill>
        <p:spPr>
          <a:xfrm>
            <a:off x="3125968" y="2527222"/>
            <a:ext cx="3316388" cy="3316386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Imagen 3" descr="Gobierno-de-Michoacán-erradicar-violencia-política.jpg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8" r="16909" b="2"/>
          <a:stretch/>
        </p:blipFill>
        <p:spPr>
          <a:xfrm>
            <a:off x="1" y="1"/>
            <a:ext cx="4443799" cy="3776782"/>
          </a:xfrm>
          <a:custGeom>
            <a:avLst/>
            <a:gdLst>
              <a:gd name="connsiteX0" fmla="*/ 0 w 4443799"/>
              <a:gd name="connsiteY0" fmla="*/ 0 h 3776782"/>
              <a:gd name="connsiteX1" fmla="*/ 4164578 w 4443799"/>
              <a:gd name="connsiteY1" fmla="*/ 0 h 3776782"/>
              <a:gd name="connsiteX2" fmla="*/ 4238884 w 4443799"/>
              <a:gd name="connsiteY2" fmla="*/ 154250 h 3776782"/>
              <a:gd name="connsiteX3" fmla="*/ 4443799 w 4443799"/>
              <a:gd name="connsiteY3" fmla="*/ 1169228 h 3776782"/>
              <a:gd name="connsiteX4" fmla="*/ 1836244 w 4443799"/>
              <a:gd name="connsiteY4" fmla="*/ 3776782 h 3776782"/>
              <a:gd name="connsiteX5" fmla="*/ 177598 w 4443799"/>
              <a:gd name="connsiteY5" fmla="*/ 3181344 h 3776782"/>
              <a:gd name="connsiteX6" fmla="*/ 0 w 4443799"/>
              <a:gd name="connsiteY6" fmla="*/ 3019932 h 377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3799" h="3776782">
                <a:moveTo>
                  <a:pt x="0" y="0"/>
                </a:moveTo>
                <a:lnTo>
                  <a:pt x="4164578" y="0"/>
                </a:lnTo>
                <a:lnTo>
                  <a:pt x="4238884" y="154250"/>
                </a:lnTo>
                <a:cubicBezTo>
                  <a:pt x="4370833" y="466214"/>
                  <a:pt x="4443799" y="809200"/>
                  <a:pt x="4443799" y="1169228"/>
                </a:cubicBezTo>
                <a:cubicBezTo>
                  <a:pt x="4443799" y="2609341"/>
                  <a:pt x="3276357" y="3776782"/>
                  <a:pt x="1836244" y="3776782"/>
                </a:cubicBezTo>
                <a:cubicBezTo>
                  <a:pt x="1206195" y="3776782"/>
                  <a:pt x="628337" y="3553326"/>
                  <a:pt x="177598" y="3181344"/>
                </a:cubicBezTo>
                <a:lnTo>
                  <a:pt x="0" y="3019932"/>
                </a:lnTo>
                <a:close/>
              </a:path>
            </a:pathLst>
          </a:custGeom>
          <a:effectLst>
            <a:softEdge rad="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Imagen 4" descr="53563454_331353084160789_296190655653216256_n.jpg"/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4"/>
          <a:stretch/>
        </p:blipFill>
        <p:spPr>
          <a:xfrm>
            <a:off x="20" y="3917273"/>
            <a:ext cx="3440566" cy="2950205"/>
          </a:xfrm>
          <a:custGeom>
            <a:avLst/>
            <a:gdLst>
              <a:gd name="connsiteX0" fmla="*/ 1539166 w 3440586"/>
              <a:gd name="connsiteY0" fmla="*/ 0 h 2950205"/>
              <a:gd name="connsiteX1" fmla="*/ 3440586 w 3440586"/>
              <a:gd name="connsiteY1" fmla="*/ 1901419 h 2950205"/>
              <a:gd name="connsiteX2" fmla="*/ 3211095 w 3440586"/>
              <a:gd name="connsiteY2" fmla="*/ 2807749 h 2950205"/>
              <a:gd name="connsiteX3" fmla="*/ 3124550 w 3440586"/>
              <a:gd name="connsiteY3" fmla="*/ 2950205 h 2950205"/>
              <a:gd name="connsiteX4" fmla="*/ 0 w 3440586"/>
              <a:gd name="connsiteY4" fmla="*/ 2950205 h 2950205"/>
              <a:gd name="connsiteX5" fmla="*/ 0 w 3440586"/>
              <a:gd name="connsiteY5" fmla="*/ 788141 h 2950205"/>
              <a:gd name="connsiteX6" fmla="*/ 71938 w 3440586"/>
              <a:gd name="connsiteY6" fmla="*/ 691940 h 2950205"/>
              <a:gd name="connsiteX7" fmla="*/ 1539166 w 3440586"/>
              <a:gd name="connsiteY7" fmla="*/ 0 h 2950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40586" h="2950205">
                <a:moveTo>
                  <a:pt x="1539166" y="0"/>
                </a:moveTo>
                <a:cubicBezTo>
                  <a:pt x="2589292" y="0"/>
                  <a:pt x="3440586" y="851294"/>
                  <a:pt x="3440586" y="1901419"/>
                </a:cubicBezTo>
                <a:cubicBezTo>
                  <a:pt x="3440586" y="2229583"/>
                  <a:pt x="3357452" y="2538330"/>
                  <a:pt x="3211095" y="2807749"/>
                </a:cubicBezTo>
                <a:lnTo>
                  <a:pt x="3124550" y="2950205"/>
                </a:lnTo>
                <a:lnTo>
                  <a:pt x="0" y="2950205"/>
                </a:lnTo>
                <a:lnTo>
                  <a:pt x="0" y="788141"/>
                </a:lnTo>
                <a:lnTo>
                  <a:pt x="71938" y="691940"/>
                </a:lnTo>
                <a:cubicBezTo>
                  <a:pt x="420687" y="269355"/>
                  <a:pt x="948471" y="0"/>
                  <a:pt x="1539166" y="0"/>
                </a:cubicBezTo>
                <a:close/>
              </a:path>
            </a:pathLst>
          </a:custGeom>
          <a:effectLst>
            <a:softEdge rad="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D257392-088E-4D55-B128-FFD59A895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50098" y="1512829"/>
            <a:ext cx="4333814" cy="1454051"/>
          </a:xfrm>
        </p:spPr>
        <p:txBody>
          <a:bodyPr>
            <a:normAutofit/>
          </a:bodyPr>
          <a:lstStyle/>
          <a:p>
            <a:r>
              <a:rPr lang="es-ES_tradnl" sz="6000" b="1" dirty="0">
                <a:solidFill>
                  <a:srgbClr val="000000"/>
                </a:solidFill>
                <a:latin typeface="Adobe Arabic" panose="02040503050201020203" pitchFamily="18" charset="-78"/>
                <a:ea typeface="+mn-ea"/>
                <a:cs typeface="Adobe Arabic" panose="02040503050201020203" pitchFamily="18" charset="-78"/>
              </a:rPr>
              <a:t>Consecuencia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150444" y="3266117"/>
            <a:ext cx="4333468" cy="183859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s-ES_tradnl" dirty="0">
                <a:solidFill>
                  <a:srgbClr val="000000"/>
                </a:solidFill>
                <a:latin typeface="Bangla Sangam MN" panose="02000000000000000000" pitchFamily="2" charset="0"/>
                <a:cs typeface="Bangla Sangam MN" panose="02000000000000000000" pitchFamily="2" charset="0"/>
              </a:rPr>
              <a:t>Simulación: </a:t>
            </a:r>
          </a:p>
          <a:p>
            <a:r>
              <a:rPr lang="es-ES_tradnl" dirty="0">
                <a:solidFill>
                  <a:srgbClr val="000000"/>
                </a:solidFill>
                <a:latin typeface="Bangla Sangam MN" panose="02000000000000000000" pitchFamily="2" charset="0"/>
                <a:cs typeface="Bangla Sangam MN" panose="02000000000000000000" pitchFamily="2" charset="0"/>
              </a:rPr>
              <a:t>Mujeres al mando,</a:t>
            </a:r>
          </a:p>
          <a:p>
            <a:pPr marL="0" indent="0">
              <a:buNone/>
            </a:pPr>
            <a:r>
              <a:rPr lang="es-ES_tradnl" dirty="0">
                <a:solidFill>
                  <a:srgbClr val="000000"/>
                </a:solidFill>
                <a:latin typeface="Bangla Sangam MN" panose="02000000000000000000" pitchFamily="2" charset="0"/>
                <a:cs typeface="Bangla Sangam MN" panose="02000000000000000000" pitchFamily="2" charset="0"/>
              </a:rPr>
              <a:t>pero obedeciendo</a:t>
            </a:r>
          </a:p>
        </p:txBody>
      </p:sp>
    </p:spTree>
    <p:extLst>
      <p:ext uri="{BB962C8B-B14F-4D97-AF65-F5344CB8AC3E}">
        <p14:creationId xmlns:p14="http://schemas.microsoft.com/office/powerpoint/2010/main" val="1813313867"/>
      </p:ext>
    </p:extLst>
  </p:cSld>
  <p:clrMapOvr>
    <a:masterClrMapping/>
  </p:clrMapOvr>
  <p:transition spd="slow" advClick="0" advTm="19000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30724B5F-E909-BA4F-999F-0B15A47E8C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5706" y="452793"/>
            <a:ext cx="9459659" cy="5885133"/>
          </a:xfr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1C16E41E-E37E-764E-97D8-E326DB3A58DE}"/>
              </a:ext>
            </a:extLst>
          </p:cNvPr>
          <p:cNvSpPr/>
          <p:nvPr/>
        </p:nvSpPr>
        <p:spPr>
          <a:xfrm>
            <a:off x="600891" y="0"/>
            <a:ext cx="4807132" cy="6648994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DE4D6F1A-6341-E548-94E9-31A74F4EC020}"/>
              </a:ext>
            </a:extLst>
          </p:cNvPr>
          <p:cNvSpPr/>
          <p:nvPr/>
        </p:nvSpPr>
        <p:spPr>
          <a:xfrm>
            <a:off x="917168" y="1467549"/>
            <a:ext cx="341471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6000" b="1" dirty="0">
                <a:solidFill>
                  <a:srgbClr val="00000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Consecuencia</a:t>
            </a:r>
            <a:endParaRPr lang="es-MX" sz="6000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1938EA2F-F031-974D-A6AC-7DF9DB6FD4D5}"/>
              </a:ext>
            </a:extLst>
          </p:cNvPr>
          <p:cNvSpPr/>
          <p:nvPr/>
        </p:nvSpPr>
        <p:spPr>
          <a:xfrm>
            <a:off x="917168" y="2938096"/>
            <a:ext cx="3480440" cy="1522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s-ES_tradnl" sz="2800" dirty="0">
                <a:solidFill>
                  <a:srgbClr val="000000"/>
                </a:solidFill>
                <a:latin typeface="Bangla Sangam MN" panose="02000000000000000000" pitchFamily="2" charset="0"/>
                <a:cs typeface="Bangla Sangam MN" panose="02000000000000000000" pitchFamily="2" charset="0"/>
              </a:rPr>
              <a:t>Traición a la lucha </a:t>
            </a:r>
          </a:p>
          <a:p>
            <a:pPr>
              <a:lnSpc>
                <a:spcPct val="90000"/>
              </a:lnSpc>
              <a:spcBef>
                <a:spcPts val="1000"/>
              </a:spcBef>
              <a:buFont typeface="Arial"/>
            </a:pPr>
            <a:r>
              <a:rPr lang="es-ES_tradnl" sz="2800" dirty="0">
                <a:solidFill>
                  <a:srgbClr val="000000"/>
                </a:solidFill>
                <a:latin typeface="Bangla Sangam MN" panose="02000000000000000000" pitchFamily="2" charset="0"/>
                <a:cs typeface="Bangla Sangam MN" panose="02000000000000000000" pitchFamily="2" charset="0"/>
              </a:rPr>
              <a:t>por las mujeres que </a:t>
            </a:r>
          </a:p>
          <a:p>
            <a:pPr>
              <a:lnSpc>
                <a:spcPct val="90000"/>
              </a:lnSpc>
              <a:spcBef>
                <a:spcPts val="1000"/>
              </a:spcBef>
              <a:buFont typeface="Arial"/>
            </a:pPr>
            <a:r>
              <a:rPr lang="es-ES_tradnl" sz="2800" dirty="0">
                <a:solidFill>
                  <a:srgbClr val="000000"/>
                </a:solidFill>
                <a:latin typeface="Bangla Sangam MN" panose="02000000000000000000" pitchFamily="2" charset="0"/>
                <a:cs typeface="Bangla Sangam MN" panose="02000000000000000000" pitchFamily="2" charset="0"/>
              </a:rPr>
              <a:t>acceden al poder</a:t>
            </a:r>
          </a:p>
        </p:txBody>
      </p:sp>
    </p:spTree>
    <p:extLst>
      <p:ext uri="{BB962C8B-B14F-4D97-AF65-F5344CB8AC3E}">
        <p14:creationId xmlns:p14="http://schemas.microsoft.com/office/powerpoint/2010/main" val="2336701532"/>
      </p:ext>
    </p:extLst>
  </p:cSld>
  <p:clrMapOvr>
    <a:masterClrMapping/>
  </p:clrMapOvr>
  <p:transition spd="slow" advClick="0" advTm="19000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17BEB943-8718-F243-B4F5-D8C1C1FC9810}"/>
              </a:ext>
            </a:extLst>
          </p:cNvPr>
          <p:cNvSpPr/>
          <p:nvPr/>
        </p:nvSpPr>
        <p:spPr>
          <a:xfrm>
            <a:off x="600891" y="0"/>
            <a:ext cx="4807132" cy="6648994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1169614" y="1427863"/>
            <a:ext cx="3859306" cy="1325562"/>
          </a:xfrm>
        </p:spPr>
        <p:txBody>
          <a:bodyPr>
            <a:normAutofit/>
          </a:bodyPr>
          <a:lstStyle/>
          <a:p>
            <a:r>
              <a:rPr lang="es-ES_tradnl" sz="6000" b="1" dirty="0">
                <a:solidFill>
                  <a:srgbClr val="000000"/>
                </a:solidFill>
                <a:latin typeface="Adobe Arabic" panose="02040503050201020203" pitchFamily="18" charset="-78"/>
                <a:ea typeface="+mn-ea"/>
                <a:cs typeface="Adobe Arabic" panose="02040503050201020203" pitchFamily="18" charset="-78"/>
              </a:rPr>
              <a:t>Consecuencia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4294967295"/>
          </p:nvPr>
        </p:nvSpPr>
        <p:spPr>
          <a:xfrm>
            <a:off x="1169614" y="3082600"/>
            <a:ext cx="3859306" cy="1381918"/>
          </a:xfrm>
        </p:spPr>
        <p:txBody>
          <a:bodyPr anchor="ctr">
            <a:normAutofit fontScale="92500" lnSpcReduction="10000"/>
          </a:bodyPr>
          <a:lstStyle/>
          <a:p>
            <a:pPr marL="0">
              <a:lnSpc>
                <a:spcPct val="110000"/>
              </a:lnSpc>
            </a:pPr>
            <a:r>
              <a:rPr lang="es-ES_tradnl" dirty="0">
                <a:solidFill>
                  <a:srgbClr val="000000"/>
                </a:solidFill>
                <a:latin typeface="Bangla Sangam MN" panose="02000000000000000000" pitchFamily="2" charset="0"/>
                <a:cs typeface="Bangla Sangam MN" panose="02000000000000000000" pitchFamily="2" charset="0"/>
              </a:rPr>
              <a:t>Se toma el Estado, pero la oposición trabajo en la sociedad.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49DF60D-89AE-9C43-8B3B-2CBED33893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7127" y="855315"/>
            <a:ext cx="6249062" cy="520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304046"/>
      </p:ext>
    </p:extLst>
  </p:cSld>
  <p:clrMapOvr>
    <a:masterClrMapping/>
  </p:clrMapOvr>
  <p:transition spd="slow" advClick="0" advTm="19000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D6807DA-60EC-CD4F-9859-A626E37AB6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434" r="2" b="9187"/>
          <a:stretch/>
        </p:blipFill>
        <p:spPr>
          <a:xfrm>
            <a:off x="-11909" y="10"/>
            <a:ext cx="6324601" cy="68579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AE98B8-B73A-4724-B639-017087F92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63231" y="1858846"/>
            <a:ext cx="4277452" cy="95410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s-ES_tradnl" sz="5500" b="1" dirty="0">
                <a:solidFill>
                  <a:srgbClr val="000000"/>
                </a:solidFill>
                <a:latin typeface="Adobe Arabic" panose="02040503050201020203" pitchFamily="18" charset="-78"/>
                <a:ea typeface="+mn-ea"/>
                <a:cs typeface="Adobe Arabic" panose="02040503050201020203" pitchFamily="18" charset="-78"/>
              </a:rPr>
              <a:t>¿Por qué el avance es lento y con retrocesos?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F3EFFBC-EF1D-E84C-BCF2-C1E90F1BDFB5}"/>
              </a:ext>
            </a:extLst>
          </p:cNvPr>
          <p:cNvSpPr txBox="1"/>
          <p:nvPr/>
        </p:nvSpPr>
        <p:spPr>
          <a:xfrm>
            <a:off x="6763231" y="4045048"/>
            <a:ext cx="42774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dirty="0"/>
              <a:t>No se ha desmontado el mandato masculino</a:t>
            </a:r>
          </a:p>
        </p:txBody>
      </p:sp>
    </p:spTree>
    <p:extLst>
      <p:ext uri="{BB962C8B-B14F-4D97-AF65-F5344CB8AC3E}">
        <p14:creationId xmlns:p14="http://schemas.microsoft.com/office/powerpoint/2010/main" val="931539628"/>
      </p:ext>
    </p:extLst>
  </p:cSld>
  <p:clrMapOvr>
    <a:masterClrMapping/>
  </p:clrMapOvr>
  <p:transition spd="slow" advClick="0" advTm="19000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78EAFA0-2292-4F4A-A56C-CB7A3887D7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/>
          </a:blip>
          <a:srcRect t="10955" r="-1" b="17453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2992" y="1858913"/>
            <a:ext cx="4704246" cy="1311664"/>
          </a:xfrm>
        </p:spPr>
        <p:txBody>
          <a:bodyPr>
            <a:normAutofit/>
          </a:bodyPr>
          <a:lstStyle/>
          <a:p>
            <a:r>
              <a:rPr lang="es-ES_tradnl" sz="6000" b="1" dirty="0">
                <a:solidFill>
                  <a:srgbClr val="000000"/>
                </a:solidFill>
                <a:latin typeface="Adobe Arabic" panose="02040503050201020203" pitchFamily="18" charset="-78"/>
                <a:ea typeface="+mn-ea"/>
                <a:cs typeface="Adobe Arabic" panose="02040503050201020203" pitchFamily="18" charset="-78"/>
              </a:rPr>
              <a:t>¿Qué pasaría si</a:t>
            </a:r>
            <a:r>
              <a:rPr lang="mr-IN" sz="6000" b="1" dirty="0">
                <a:solidFill>
                  <a:srgbClr val="000000"/>
                </a:solidFill>
                <a:latin typeface="Adobe Arabic" panose="02040503050201020203" pitchFamily="18" charset="-78"/>
                <a:ea typeface="+mn-ea"/>
              </a:rPr>
              <a:t>…</a:t>
            </a:r>
            <a:r>
              <a:rPr lang="es-ES" sz="6000" b="1" dirty="0">
                <a:solidFill>
                  <a:srgbClr val="000000"/>
                </a:solidFill>
                <a:latin typeface="Adobe Arabic" panose="02040503050201020203" pitchFamily="18" charset="-78"/>
                <a:ea typeface="+mn-ea"/>
                <a:cs typeface="Adobe Arabic" panose="02040503050201020203" pitchFamily="18" charset="-78"/>
              </a:rPr>
              <a:t>.</a:t>
            </a:r>
            <a:endParaRPr lang="es-ES_tradnl" sz="6000" b="1" dirty="0">
              <a:solidFill>
                <a:srgbClr val="000000"/>
              </a:solidFill>
              <a:latin typeface="Adobe Arabic" panose="02040503050201020203" pitchFamily="18" charset="-78"/>
              <a:ea typeface="+mn-ea"/>
              <a:cs typeface="Adobe Arabic" panose="02040503050201020203" pitchFamily="18" charset="-78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F57DA93-AD66-C042-A37C-49C47E204C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2992" y="3170582"/>
            <a:ext cx="4706803" cy="243126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s-ES_tradnl" dirty="0"/>
              <a:t>Se buscara una manera de hacer pertinentes, relevantes y eficaces los saberes del feminismo en la vida cotidiana de las mujeres?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308181"/>
      </p:ext>
    </p:extLst>
  </p:cSld>
  <p:clrMapOvr>
    <a:masterClrMapping/>
  </p:clrMapOvr>
  <p:transition spd="slow" advClick="0" advTm="19000">
    <p:push dir="u"/>
  </p:transition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302</Words>
  <Application>Microsoft Macintosh PowerPoint</Application>
  <PresentationFormat>Panorámica</PresentationFormat>
  <Paragraphs>56</Paragraphs>
  <Slides>20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7" baseType="lpstr">
      <vt:lpstr>Adobe Arabic</vt:lpstr>
      <vt:lpstr>Arial</vt:lpstr>
      <vt:lpstr>Bangla Sangam MN</vt:lpstr>
      <vt:lpstr>Calibri</vt:lpstr>
      <vt:lpstr>Calibri Light</vt:lpstr>
      <vt:lpstr>Futura Medium</vt:lpstr>
      <vt:lpstr>Tema de Office</vt:lpstr>
      <vt:lpstr>        La chica del espejo (todas las mujeres sin saberse con derechos)</vt:lpstr>
      <vt:lpstr>“Cuando tenemos la oportunidad de comprender algo,  tenemos la obligación de compartirlo”  RITA SEGATO</vt:lpstr>
      <vt:lpstr>Presentación de PowerPoint</vt:lpstr>
      <vt:lpstr>Presentación de PowerPoint</vt:lpstr>
      <vt:lpstr>Consecuencia</vt:lpstr>
      <vt:lpstr>Presentación de PowerPoint</vt:lpstr>
      <vt:lpstr>Consecuencia</vt:lpstr>
      <vt:lpstr>¿Por qué el avance es lento y con retrocesos?</vt:lpstr>
      <vt:lpstr>¿Qué pasaría si….</vt:lpstr>
      <vt:lpstr>Presentación de PowerPoint</vt:lpstr>
      <vt:lpstr>Propuesta:</vt:lpstr>
      <vt:lpstr>Divulgación</vt:lpstr>
      <vt:lpstr>Presentación de PowerPoint</vt:lpstr>
      <vt:lpstr>Presentación de PowerPoint</vt:lpstr>
      <vt:lpstr>Qué se busca:</vt:lpstr>
      <vt:lpstr>Evaluar las acciones </vt:lpstr>
      <vt:lpstr>Cómo</vt:lpstr>
      <vt:lpstr> Creación de una Red de Jóvenes Semilla  (Jóvenes de 11 a 20 años) </vt:lpstr>
      <vt:lpstr>Quién es la chica del espejo?</vt:lpstr>
      <vt:lpstr>“Quienes no se mueven no notan sus cadenas”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La chica del espejo (todas las mujeres sin saberse con derechos)</dc:title>
  <dc:creator>Ricardo  Nuñez Sarlat</dc:creator>
  <cp:lastModifiedBy>Ricardo  Nuñez Sarlat</cp:lastModifiedBy>
  <cp:revision>2</cp:revision>
  <dcterms:created xsi:type="dcterms:W3CDTF">2019-03-11T07:03:11Z</dcterms:created>
  <dcterms:modified xsi:type="dcterms:W3CDTF">2019-03-11T07:18:13Z</dcterms:modified>
</cp:coreProperties>
</file>